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1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C1240-A6DE-44FC-8BCB-C2C88172899E}" type="datetimeFigureOut">
              <a:rPr lang="id-ID" smtClean="0"/>
              <a:pPr/>
              <a:t>26/07/2013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1D20EE5-1822-4DA6-8FDB-986A20BBC401}"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C1240-A6DE-44FC-8BCB-C2C88172899E}" type="datetimeFigureOut">
              <a:rPr lang="id-ID" smtClean="0"/>
              <a:pPr/>
              <a:t>26/07/2013</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20EE5-1822-4DA6-8FDB-986A20BBC401}"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2088231"/>
          </a:xfrm>
        </p:spPr>
        <p:txBody>
          <a:bodyPr>
            <a:noAutofit/>
          </a:bodyPr>
          <a:lstStyle/>
          <a:p>
            <a:r>
              <a:rPr lang="id-ID" b="1" dirty="0">
                <a:solidFill>
                  <a:srgbClr val="92D050"/>
                </a:solidFill>
              </a:rPr>
              <a:t>Research of total levels on DNA methylation in plant based on HPLC </a:t>
            </a:r>
            <a:r>
              <a:rPr lang="id-ID" b="1" dirty="0" smtClean="0">
                <a:solidFill>
                  <a:srgbClr val="92D050"/>
                </a:solidFill>
              </a:rPr>
              <a:t>analysis</a:t>
            </a:r>
            <a:endParaRPr lang="id-ID" dirty="0">
              <a:solidFill>
                <a:srgbClr val="92D050"/>
              </a:solidFill>
            </a:endParaRPr>
          </a:p>
        </p:txBody>
      </p:sp>
      <p:sp>
        <p:nvSpPr>
          <p:cNvPr id="3" name="Subtitle 2"/>
          <p:cNvSpPr>
            <a:spLocks noGrp="1"/>
          </p:cNvSpPr>
          <p:nvPr>
            <p:ph type="subTitle" idx="1"/>
          </p:nvPr>
        </p:nvSpPr>
        <p:spPr>
          <a:xfrm>
            <a:off x="827584" y="3140968"/>
            <a:ext cx="7416824" cy="2497832"/>
          </a:xfrm>
        </p:spPr>
        <p:txBody>
          <a:bodyPr>
            <a:normAutofit/>
          </a:bodyPr>
          <a:lstStyle/>
          <a:p>
            <a:r>
              <a:rPr lang="id-ID" dirty="0" smtClean="0"/>
              <a:t>By : </a:t>
            </a:r>
            <a:r>
              <a:rPr lang="id-ID" b="1" dirty="0"/>
              <a:t>Qiang Chen1,2, Siyuan Tao1, Xiaohua Bi2, Xin Xu1, Lanlan Wang3, Xuemei Li3</a:t>
            </a:r>
            <a:r>
              <a:rPr lang="id-ID" b="1" dirty="0" smtClean="0"/>
              <a:t>*</a:t>
            </a:r>
          </a:p>
          <a:p>
            <a:r>
              <a:rPr lang="id-ID" b="1" dirty="0"/>
              <a:t>American Journal of Molecular Biology, 2013, 3, 98-101 </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i="1" dirty="0" smtClean="0"/>
              <a:t>Bagan Alur untuk HPLC</a:t>
            </a:r>
            <a:endParaRPr lang="id-ID" dirty="0"/>
          </a:p>
        </p:txBody>
      </p:sp>
      <p:pic>
        <p:nvPicPr>
          <p:cNvPr id="4" name="Content Placeholder 3" descr="http://www.chemguide.co.uk/analysis/chromatography/hplc1.gif"/>
          <p:cNvPicPr>
            <a:picLocks noGrp="1"/>
          </p:cNvPicPr>
          <p:nvPr>
            <p:ph idx="1"/>
          </p:nvPr>
        </p:nvPicPr>
        <p:blipFill>
          <a:blip r:embed="rId2" cstate="print"/>
          <a:srcRect/>
          <a:stretch>
            <a:fillRect/>
          </a:stretch>
        </p:blipFill>
        <p:spPr bwMode="auto">
          <a:xfrm>
            <a:off x="1547664" y="1268760"/>
            <a:ext cx="6408711" cy="460851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5793507"/>
          </a:xfrm>
        </p:spPr>
        <p:txBody>
          <a:bodyPr/>
          <a:lstStyle/>
          <a:p>
            <a:pPr>
              <a:buNone/>
            </a:pPr>
            <a:r>
              <a:rPr lang="id-ID" b="1" dirty="0"/>
              <a:t>2.7. Perhitungan Persentase 5-mC dalam DNA </a:t>
            </a:r>
            <a:endParaRPr lang="id-ID" dirty="0"/>
          </a:p>
          <a:p>
            <a:pPr>
              <a:buNone/>
            </a:pPr>
            <a:endParaRPr lang="id-ID" dirty="0" smtClean="0"/>
          </a:p>
          <a:p>
            <a:pPr>
              <a:buNone/>
            </a:pPr>
            <a:r>
              <a:rPr lang="id-ID" dirty="0" smtClean="0"/>
              <a:t>-  Tingkat </a:t>
            </a:r>
            <a:r>
              <a:rPr lang="id-ID" dirty="0"/>
              <a:t>ini 5-MEDC dalam sampel DNA dinyatakan sebagai persentase dari tingkat dC yang dihitung menggunakan persamaan berikut : </a:t>
            </a:r>
            <a:endParaRPr lang="id-ID" dirty="0" smtClean="0"/>
          </a:p>
          <a:p>
            <a:pPr>
              <a:buNone/>
            </a:pPr>
            <a:r>
              <a:rPr lang="id-ID" dirty="0"/>
              <a:t/>
            </a:r>
            <a:br>
              <a:rPr lang="id-ID" dirty="0"/>
            </a:br>
            <a:r>
              <a:rPr lang="id-ID" dirty="0"/>
              <a:t>% 5-mC = </a:t>
            </a:r>
            <a:r>
              <a:rPr lang="id-ID" dirty="0">
                <a:sym typeface="Symbol"/>
              </a:rPr>
              <a:t></a:t>
            </a:r>
            <a:r>
              <a:rPr lang="id-ID" dirty="0"/>
              <a:t> 5-mC/dC + 5-MEDC </a:t>
            </a:r>
            <a:r>
              <a:rPr lang="id-ID" dirty="0">
                <a:sym typeface="Symbol"/>
              </a:rPr>
              <a:t></a:t>
            </a:r>
            <a:r>
              <a:rPr lang="id-ID" dirty="0"/>
              <a:t> × 100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id-ID" sz="3200" b="1" dirty="0"/>
              <a:t>3. HASIL DAN PEMBAHASAN </a:t>
            </a:r>
            <a:endParaRPr lang="id-ID" sz="3200" dirty="0"/>
          </a:p>
        </p:txBody>
      </p:sp>
      <p:sp>
        <p:nvSpPr>
          <p:cNvPr id="3" name="Content Placeholder 2"/>
          <p:cNvSpPr>
            <a:spLocks noGrp="1"/>
          </p:cNvSpPr>
          <p:nvPr>
            <p:ph idx="1"/>
          </p:nvPr>
        </p:nvSpPr>
        <p:spPr>
          <a:xfrm>
            <a:off x="457200" y="1124744"/>
            <a:ext cx="8229600" cy="5001419"/>
          </a:xfrm>
        </p:spPr>
        <p:txBody>
          <a:bodyPr>
            <a:normAutofit fontScale="77500" lnSpcReduction="20000"/>
          </a:bodyPr>
          <a:lstStyle/>
          <a:p>
            <a:pPr>
              <a:buNone/>
            </a:pPr>
            <a:r>
              <a:rPr lang="id-ID" b="1" dirty="0"/>
              <a:t>3.1. Sentrifugasi lagi setelah Ekstrak Supernatan Cair</a:t>
            </a:r>
            <a:endParaRPr lang="id-ID" dirty="0"/>
          </a:p>
          <a:p>
            <a:pPr>
              <a:buNone/>
            </a:pPr>
            <a:r>
              <a:rPr lang="id-ID" dirty="0"/>
              <a:t/>
            </a:r>
            <a:br>
              <a:rPr lang="id-ID" dirty="0"/>
            </a:br>
            <a:r>
              <a:rPr lang="id-ID" dirty="0"/>
              <a:t>Ada sejumlah kecil pengotor dalam supernatan cair DNA terlepas dari mengisap cairan supernatan hati-hati. Hasilnya bisa diamati pada Sentrifugal dibawah tabung. Akibatnya, sentrifugasi lain sangat penting setelah penggalian supernatan cair DNA (data tidak ditampilkan). </a:t>
            </a:r>
          </a:p>
          <a:p>
            <a:pPr>
              <a:buNone/>
            </a:pPr>
            <a:r>
              <a:rPr lang="id-ID" dirty="0"/>
              <a:t> </a:t>
            </a:r>
          </a:p>
          <a:p>
            <a:pPr>
              <a:buNone/>
            </a:pPr>
            <a:r>
              <a:rPr lang="id-ID" b="1" dirty="0"/>
              <a:t>3.2. Menambahkan RNase A Hapus RNA Residual dalam DNA </a:t>
            </a:r>
            <a:endParaRPr lang="id-ID" dirty="0"/>
          </a:p>
          <a:p>
            <a:pPr>
              <a:buNone/>
            </a:pPr>
            <a:r>
              <a:rPr lang="id-ID" dirty="0"/>
              <a:t/>
            </a:r>
            <a:br>
              <a:rPr lang="id-ID" dirty="0"/>
            </a:br>
            <a:r>
              <a:rPr lang="id-ID" dirty="0"/>
              <a:t>RNA dalam genom DNA harus dibersihkan sejauh mungkin karena penentuan </a:t>
            </a:r>
            <a:r>
              <a:rPr lang="id-ID" dirty="0" smtClean="0"/>
              <a:t>kadar total </a:t>
            </a:r>
            <a:r>
              <a:rPr lang="id-ID" dirty="0"/>
              <a:t>pada metilasi DNA dipengaruhi oleh RNA dari DNA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92500"/>
          </a:bodyPr>
          <a:lstStyle/>
          <a:p>
            <a:pPr>
              <a:buNone/>
            </a:pPr>
            <a:r>
              <a:rPr lang="id-ID" dirty="0" smtClean="0"/>
              <a:t>-  Metode </a:t>
            </a:r>
            <a:r>
              <a:rPr lang="id-ID" dirty="0"/>
              <a:t>yang paling umum untuk menghilangkan RNA dari DNA adalah untuk </a:t>
            </a:r>
            <a:r>
              <a:rPr lang="id-ID" dirty="0" smtClean="0"/>
              <a:t>perlakuan </a:t>
            </a:r>
            <a:r>
              <a:rPr lang="id-ID" dirty="0"/>
              <a:t>ekstraksi dengan RNase </a:t>
            </a:r>
            <a:r>
              <a:rPr lang="id-ID" dirty="0" smtClean="0"/>
              <a:t>A. </a:t>
            </a:r>
          </a:p>
          <a:p>
            <a:pPr>
              <a:buFontTx/>
              <a:buChar char="-"/>
            </a:pPr>
            <a:r>
              <a:rPr lang="id-ID" dirty="0" smtClean="0"/>
              <a:t>Sebuah </a:t>
            </a:r>
            <a:r>
              <a:rPr lang="id-ID" dirty="0"/>
              <a:t>agarosegel menunjukkan RNase A secara efektif </a:t>
            </a:r>
            <a:r>
              <a:rPr lang="id-ID" dirty="0" smtClean="0"/>
              <a:t>menghapuskan sisa </a:t>
            </a:r>
            <a:r>
              <a:rPr lang="id-ID" dirty="0"/>
              <a:t>RNA </a:t>
            </a:r>
            <a:r>
              <a:rPr lang="id-ID" dirty="0" smtClean="0"/>
              <a:t>dari </a:t>
            </a:r>
            <a:r>
              <a:rPr lang="id-ID" dirty="0"/>
              <a:t>DNA padi</a:t>
            </a:r>
            <a:r>
              <a:rPr lang="id-ID" dirty="0" smtClean="0"/>
              <a:t>.</a:t>
            </a:r>
          </a:p>
          <a:p>
            <a:pPr>
              <a:buFontTx/>
              <a:buChar char="-"/>
            </a:pPr>
            <a:r>
              <a:rPr lang="id-ID" dirty="0" smtClean="0"/>
              <a:t>(</a:t>
            </a:r>
            <a:r>
              <a:rPr lang="id-ID" dirty="0"/>
              <a:t>Gambar 1 dan 2) Hasil spektrofotometri ultraviolet menunjukkan bahwa jumlah kerapatan optik DNA (OD) </a:t>
            </a:r>
            <a:r>
              <a:rPr lang="id-ID" dirty="0" smtClean="0"/>
              <a:t>diberi perlakuan dengan  </a:t>
            </a:r>
            <a:r>
              <a:rPr lang="id-ID" dirty="0"/>
              <a:t>RNase A </a:t>
            </a:r>
            <a:r>
              <a:rPr lang="id-ID" dirty="0" smtClean="0"/>
              <a:t>mendekati </a:t>
            </a:r>
            <a:r>
              <a:rPr lang="id-ID" dirty="0"/>
              <a:t>antara 1,80 dan 2,0 (1,80 &lt;OD &lt;2,0) jauh lebih banyak, tetapi jumlah tanpa RNase A hampir selesai 2.0 (OD&gt; 2,0). </a:t>
            </a:r>
          </a:p>
          <a:p>
            <a:endParaRPr lang="id-ID" dirty="0"/>
          </a:p>
          <a:p>
            <a:pPr>
              <a:buNone/>
            </a:pP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a:bodyPr>
          <a:lstStyle/>
          <a:p>
            <a:pPr algn="l"/>
            <a:r>
              <a:rPr lang="id-ID" sz="3200" b="1" dirty="0"/>
              <a:t>3.3. Pemisahan Karakteristik 5-methylcytosine dan Sitosin bawah Panjang Berbagai Kolom </a:t>
            </a:r>
            <a:endParaRPr lang="id-ID" sz="3200" dirty="0"/>
          </a:p>
        </p:txBody>
      </p:sp>
      <p:sp>
        <p:nvSpPr>
          <p:cNvPr id="3" name="Content Placeholder 2"/>
          <p:cNvSpPr>
            <a:spLocks noGrp="1"/>
          </p:cNvSpPr>
          <p:nvPr>
            <p:ph idx="1"/>
          </p:nvPr>
        </p:nvSpPr>
        <p:spPr>
          <a:xfrm>
            <a:off x="457200" y="1484784"/>
            <a:ext cx="8229600" cy="4641379"/>
          </a:xfrm>
        </p:spPr>
        <p:txBody>
          <a:bodyPr>
            <a:normAutofit lnSpcReduction="10000"/>
          </a:bodyPr>
          <a:lstStyle/>
          <a:p>
            <a:pPr>
              <a:buNone/>
            </a:pPr>
            <a:r>
              <a:rPr lang="id-ID" dirty="0"/>
              <a:t/>
            </a:r>
            <a:br>
              <a:rPr lang="id-ID" dirty="0"/>
            </a:br>
            <a:r>
              <a:rPr lang="id-ID" dirty="0"/>
              <a:t>              </a:t>
            </a:r>
            <a:endParaRPr lang="id-ID" dirty="0" smtClean="0"/>
          </a:p>
          <a:p>
            <a:pPr>
              <a:buNone/>
            </a:pPr>
            <a:endParaRPr lang="id-ID" dirty="0"/>
          </a:p>
          <a:p>
            <a:pPr>
              <a:buNone/>
            </a:pPr>
            <a:endParaRPr lang="id-ID" dirty="0" smtClean="0"/>
          </a:p>
          <a:p>
            <a:pPr>
              <a:buNone/>
            </a:pPr>
            <a:endParaRPr lang="id-ID" dirty="0"/>
          </a:p>
          <a:p>
            <a:pPr>
              <a:buNone/>
            </a:pPr>
            <a:r>
              <a:rPr lang="id-ID" dirty="0" smtClean="0"/>
              <a:t>  </a:t>
            </a:r>
          </a:p>
          <a:p>
            <a:pPr>
              <a:buNone/>
            </a:pPr>
            <a:r>
              <a:rPr lang="id-ID" dirty="0"/>
              <a:t>	</a:t>
            </a:r>
            <a:r>
              <a:rPr lang="id-ID" dirty="0" smtClean="0"/>
              <a:t>			      </a:t>
            </a:r>
            <a:r>
              <a:rPr lang="id-ID" dirty="0"/>
              <a:t>(a)        (b</a:t>
            </a:r>
            <a:r>
              <a:rPr lang="id-ID" dirty="0" smtClean="0"/>
              <a:t>)</a:t>
            </a:r>
            <a:endParaRPr lang="id-ID" dirty="0"/>
          </a:p>
          <a:p>
            <a:r>
              <a:rPr lang="id-ID" sz="2000" dirty="0"/>
              <a:t>Gambar 1. Ethidiumbromide bernoda agarosa (1,2% b / v) gel yang mengandung (a) tidak ada pengobatan, (b) RNase A.</a:t>
            </a:r>
          </a:p>
          <a:p>
            <a:pPr>
              <a:buNone/>
            </a:pPr>
            <a:endParaRPr lang="id-ID" dirty="0"/>
          </a:p>
        </p:txBody>
      </p:sp>
      <p:pic>
        <p:nvPicPr>
          <p:cNvPr id="4" name="Picture 3"/>
          <p:cNvPicPr/>
          <p:nvPr/>
        </p:nvPicPr>
        <p:blipFill>
          <a:blip r:embed="rId2" cstate="print"/>
          <a:srcRect/>
          <a:stretch>
            <a:fillRect/>
          </a:stretch>
        </p:blipFill>
        <p:spPr bwMode="auto">
          <a:xfrm>
            <a:off x="2483768" y="1628800"/>
            <a:ext cx="2888332" cy="26098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a:buNone/>
            </a:pPr>
            <a:endParaRPr lang="id-ID" dirty="0"/>
          </a:p>
          <a:p>
            <a:pPr lvl="0">
              <a:buNone/>
            </a:pPr>
            <a:r>
              <a:rPr lang="id-ID" dirty="0"/>
              <a:t>     </a:t>
            </a:r>
          </a:p>
          <a:p>
            <a:pPr>
              <a:buNone/>
            </a:pPr>
            <a:endParaRPr lang="id-ID" dirty="0" smtClean="0"/>
          </a:p>
          <a:p>
            <a:pPr>
              <a:buNone/>
            </a:pPr>
            <a:endParaRPr lang="id-ID" dirty="0"/>
          </a:p>
          <a:p>
            <a:pPr>
              <a:buNone/>
            </a:pPr>
            <a:r>
              <a:rPr lang="id-ID" sz="2400" dirty="0" smtClean="0"/>
              <a:t>                                        (a)   (b)</a:t>
            </a:r>
            <a:endParaRPr lang="id-ID" sz="2400" dirty="0"/>
          </a:p>
          <a:p>
            <a:pPr>
              <a:buNone/>
            </a:pPr>
            <a:r>
              <a:rPr lang="id-ID" sz="2200" dirty="0"/>
              <a:t>Gambar 2. Ethidiumbromide bernoda agarosa (1,2% b / v) gel yang mengandung (a) tidak ada pengobatan, (b) RNase A.</a:t>
            </a:r>
          </a:p>
          <a:p>
            <a:pPr>
              <a:buNone/>
            </a:pPr>
            <a:r>
              <a:rPr lang="id-ID" sz="2200" dirty="0"/>
              <a:t> </a:t>
            </a:r>
          </a:p>
          <a:p>
            <a:pPr>
              <a:buNone/>
            </a:pPr>
            <a:r>
              <a:rPr lang="id-ID" sz="2200" dirty="0"/>
              <a:t>Kolom C18 saat ini digunakan untuk analisis HPLC metilasi DNA. Hasil penelitian menunjukkan bahwa waktu retensi relatif dan derajat pemisahan sitosin dan 5-methylcytosine telah berubah jelas (Gambar 3 dan 4). Dalam deteksi ini, kolom C18 meningkatkan derajat pemisahan yang lebih baik. </a:t>
            </a:r>
          </a:p>
        </p:txBody>
      </p:sp>
      <p:pic>
        <p:nvPicPr>
          <p:cNvPr id="4" name="Picture 3"/>
          <p:cNvPicPr/>
          <p:nvPr/>
        </p:nvPicPr>
        <p:blipFill>
          <a:blip r:embed="rId2" cstate="print"/>
          <a:srcRect/>
          <a:stretch>
            <a:fillRect/>
          </a:stretch>
        </p:blipFill>
        <p:spPr bwMode="auto">
          <a:xfrm>
            <a:off x="2267744" y="548680"/>
            <a:ext cx="2160240" cy="201622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buNone/>
            </a:pPr>
            <a:r>
              <a:rPr lang="id-ID" b="1" dirty="0"/>
              <a:t>3.4. Karakteristik Pemisahan 5-methylcytosine dan Sitosin dibawah Tahap pH berbeda </a:t>
            </a:r>
            <a:endParaRPr lang="id-ID" b="1" dirty="0" smtClean="0"/>
          </a:p>
          <a:p>
            <a:pPr>
              <a:buNone/>
            </a:pPr>
            <a:r>
              <a:rPr lang="id-ID" sz="1800" dirty="0"/>
              <a:t>	</a:t>
            </a:r>
            <a:endParaRPr lang="id-ID" sz="1800" dirty="0" smtClean="0"/>
          </a:p>
          <a:p>
            <a:pPr>
              <a:buNone/>
            </a:pPr>
            <a:endParaRPr lang="id-ID" sz="1800" dirty="0"/>
          </a:p>
          <a:p>
            <a:pPr>
              <a:buNone/>
            </a:pPr>
            <a:endParaRPr lang="id-ID" sz="1800" dirty="0" smtClean="0"/>
          </a:p>
          <a:p>
            <a:pPr>
              <a:buNone/>
            </a:pPr>
            <a:endParaRPr lang="id-ID" sz="1800" dirty="0"/>
          </a:p>
          <a:p>
            <a:pPr>
              <a:buNone/>
            </a:pPr>
            <a:endParaRPr lang="id-ID" sz="1800" dirty="0" smtClean="0"/>
          </a:p>
          <a:p>
            <a:pPr>
              <a:buNone/>
            </a:pPr>
            <a:endParaRPr lang="id-ID" sz="1800" dirty="0"/>
          </a:p>
          <a:p>
            <a:pPr>
              <a:buNone/>
            </a:pPr>
            <a:endParaRPr lang="id-ID" sz="1800" dirty="0" smtClean="0"/>
          </a:p>
          <a:p>
            <a:pPr>
              <a:buNone/>
            </a:pPr>
            <a:endParaRPr lang="id-ID" sz="1800" dirty="0"/>
          </a:p>
          <a:p>
            <a:pPr>
              <a:buNone/>
            </a:pPr>
            <a:r>
              <a:rPr lang="id-ID" sz="1800" dirty="0"/>
              <a:t>			 </a:t>
            </a:r>
          </a:p>
          <a:p>
            <a:r>
              <a:rPr lang="id-ID" sz="1800" dirty="0"/>
              <a:t>Gambar 3. Kromatogram HPLC sitosin accustandard dan 5 - ethylcytosine. Sebuah kolom C18 150 mm digunakan untuk ini</a:t>
            </a:r>
          </a:p>
          <a:p>
            <a:r>
              <a:rPr lang="id-ID" sz="1800" dirty="0"/>
              <a:t> </a:t>
            </a:r>
          </a:p>
          <a:p>
            <a:pPr>
              <a:buNone/>
            </a:pPr>
            <a:endParaRPr lang="id-ID" sz="1800" dirty="0"/>
          </a:p>
          <a:p>
            <a:pPr>
              <a:buNone/>
            </a:pPr>
            <a:endParaRPr lang="id-ID" dirty="0"/>
          </a:p>
        </p:txBody>
      </p:sp>
      <p:pic>
        <p:nvPicPr>
          <p:cNvPr id="4" name="Picture 3"/>
          <p:cNvPicPr/>
          <p:nvPr/>
        </p:nvPicPr>
        <p:blipFill>
          <a:blip r:embed="rId2" cstate="print"/>
          <a:srcRect/>
          <a:stretch>
            <a:fillRect/>
          </a:stretch>
        </p:blipFill>
        <p:spPr bwMode="auto">
          <a:xfrm>
            <a:off x="3059833" y="1628800"/>
            <a:ext cx="2183680" cy="2881287"/>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buNone/>
            </a:pPr>
            <a:endParaRPr lang="id-ID" dirty="0" smtClean="0"/>
          </a:p>
          <a:p>
            <a:pPr>
              <a:buNone/>
            </a:pPr>
            <a:endParaRPr lang="id-ID" dirty="0" smtClean="0"/>
          </a:p>
          <a:p>
            <a:pPr>
              <a:buNone/>
            </a:pPr>
            <a:endParaRPr lang="id-ID" dirty="0"/>
          </a:p>
          <a:p>
            <a:pPr>
              <a:buNone/>
            </a:pPr>
            <a:endParaRPr lang="id-ID" dirty="0" smtClean="0"/>
          </a:p>
          <a:p>
            <a:pPr>
              <a:buNone/>
            </a:pPr>
            <a:endParaRPr lang="id-ID" dirty="0"/>
          </a:p>
          <a:p>
            <a:pPr>
              <a:buNone/>
            </a:pPr>
            <a:endParaRPr lang="id-ID" dirty="0" smtClean="0"/>
          </a:p>
          <a:p>
            <a:pPr>
              <a:buNone/>
            </a:pPr>
            <a:endParaRPr lang="id-ID" dirty="0"/>
          </a:p>
          <a:p>
            <a:pPr>
              <a:buNone/>
            </a:pPr>
            <a:r>
              <a:rPr lang="id-ID" sz="2000" dirty="0" smtClean="0"/>
              <a:t>Gambar 4. HPLC, kromatogram accustandard C dan 5-mC, Sebuah kolom C18 250 mm digunakan untuk percobaan ini.</a:t>
            </a:r>
          </a:p>
          <a:p>
            <a:pPr>
              <a:buNone/>
            </a:pPr>
            <a:endParaRPr lang="id-ID" dirty="0"/>
          </a:p>
        </p:txBody>
      </p:sp>
      <p:pic>
        <p:nvPicPr>
          <p:cNvPr id="4" name="Picture 3"/>
          <p:cNvPicPr/>
          <p:nvPr/>
        </p:nvPicPr>
        <p:blipFill>
          <a:blip r:embed="rId2" cstate="print"/>
          <a:srcRect/>
          <a:stretch>
            <a:fillRect/>
          </a:stretch>
        </p:blipFill>
        <p:spPr bwMode="auto">
          <a:xfrm>
            <a:off x="2483768" y="692696"/>
            <a:ext cx="3384376" cy="3765004"/>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40768"/>
          </a:xfrm>
        </p:spPr>
        <p:txBody>
          <a:bodyPr>
            <a:normAutofit/>
          </a:bodyPr>
          <a:lstStyle/>
          <a:p>
            <a:pPr marL="727075" indent="-727075" algn="l"/>
            <a:r>
              <a:rPr lang="id-ID" sz="3200" b="1" dirty="0" smtClean="0"/>
              <a:t>3.5. Kalibrasi Baris untuk C dan 5-mC, Kromatogram Sampel </a:t>
            </a:r>
            <a:r>
              <a:rPr lang="id-ID" sz="3200" b="1" dirty="0" smtClean="0"/>
              <a:t>Aktual</a:t>
            </a:r>
            <a:endParaRPr lang="id-ID" sz="3200" dirty="0"/>
          </a:p>
        </p:txBody>
      </p:sp>
      <p:sp>
        <p:nvSpPr>
          <p:cNvPr id="3" name="Content Placeholder 2"/>
          <p:cNvSpPr>
            <a:spLocks noGrp="1"/>
          </p:cNvSpPr>
          <p:nvPr>
            <p:ph idx="1"/>
          </p:nvPr>
        </p:nvSpPr>
        <p:spPr/>
        <p:txBody>
          <a:bodyPr>
            <a:normAutofit/>
          </a:bodyPr>
          <a:lstStyle/>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a:buNone/>
            </a:pPr>
            <a:endParaRPr lang="id-ID" dirty="0" smtClean="0"/>
          </a:p>
          <a:p>
            <a:pPr marL="1350963" indent="-1350963">
              <a:buNone/>
            </a:pPr>
            <a:r>
              <a:rPr lang="id-ID" sz="2400" dirty="0" smtClean="0"/>
              <a:t>Gambar 7. Kromatogram HPLC sampel yang sebenarnya di Oryza sativa L</a:t>
            </a:r>
          </a:p>
          <a:p>
            <a:pPr>
              <a:buNone/>
            </a:pPr>
            <a:endParaRPr lang="id-ID" dirty="0"/>
          </a:p>
        </p:txBody>
      </p:sp>
      <p:pic>
        <p:nvPicPr>
          <p:cNvPr id="4" name="Picture 3"/>
          <p:cNvPicPr/>
          <p:nvPr/>
        </p:nvPicPr>
        <p:blipFill>
          <a:blip r:embed="rId2" cstate="print"/>
          <a:srcRect/>
          <a:stretch>
            <a:fillRect/>
          </a:stretch>
        </p:blipFill>
        <p:spPr bwMode="auto">
          <a:xfrm>
            <a:off x="1763688" y="1484784"/>
            <a:ext cx="5328592" cy="324035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None/>
            </a:pPr>
            <a:r>
              <a:rPr lang="id-ID" b="1" dirty="0"/>
              <a:t>4. KESIMPULAN</a:t>
            </a:r>
            <a:endParaRPr lang="id-ID" dirty="0"/>
          </a:p>
          <a:p>
            <a:pPr>
              <a:buNone/>
            </a:pPr>
            <a:r>
              <a:rPr lang="id-ID" dirty="0"/>
              <a:t>Penelitian ini telah menunjukkan bahwa beberapa faktor perlu dipertimbangkan sebelum melakukan analisis HPLC metilasi DNA, termasuk pilihan kolom dan fase pH, penghapusan RNA dan sebagainya. Studi ini telah mengoptimalkan prosedur untuk analisis HPLC metilasi DNA, dan mengidentifikasi isu-isu penting secara akurat untuk menentukan perubahan total metilasi DNA tanaman.</a:t>
            </a:r>
          </a:p>
          <a:p>
            <a:pPr>
              <a:buNone/>
            </a:pP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77500" lnSpcReduction="20000"/>
          </a:bodyPr>
          <a:lstStyle/>
          <a:p>
            <a:pPr>
              <a:buNone/>
            </a:pPr>
            <a:r>
              <a:rPr lang="id-ID" b="1" dirty="0"/>
              <a:t>1. PENDAHULUAN</a:t>
            </a:r>
            <a:endParaRPr lang="id-ID" dirty="0"/>
          </a:p>
          <a:p>
            <a:pPr marL="539750" indent="-269875">
              <a:buNone/>
            </a:pPr>
            <a:r>
              <a:rPr lang="id-ID" dirty="0" smtClean="0"/>
              <a:t>-  Metilasi </a:t>
            </a:r>
            <a:r>
              <a:rPr lang="id-ID" dirty="0"/>
              <a:t>DNA adalah merupakan mekanisme pengaturan penting dalam regulasi dan ekspresi gen dalam proses biologi. </a:t>
            </a:r>
            <a:endParaRPr lang="id-ID" dirty="0" smtClean="0"/>
          </a:p>
          <a:p>
            <a:pPr marL="539750" indent="-185738">
              <a:buFontTx/>
              <a:buChar char="-"/>
            </a:pPr>
            <a:r>
              <a:rPr lang="id-ID" dirty="0" smtClean="0"/>
              <a:t>Metilasi </a:t>
            </a:r>
            <a:r>
              <a:rPr lang="id-ID" dirty="0"/>
              <a:t>DNA memainkan peran kunci dalam tanaman seperti morfogenesis, perkembangan, stres, aklimatisasi dan </a:t>
            </a:r>
            <a:r>
              <a:rPr lang="id-ID" dirty="0" smtClean="0"/>
              <a:t>adaptasi</a:t>
            </a:r>
          </a:p>
          <a:p>
            <a:pPr marL="539750" indent="-185738">
              <a:buFontTx/>
              <a:buChar char="-"/>
            </a:pPr>
            <a:r>
              <a:rPr lang="id-ID" dirty="0" smtClean="0"/>
              <a:t>Metilasi </a:t>
            </a:r>
            <a:r>
              <a:rPr lang="id-ID" dirty="0"/>
              <a:t>DNA berkaitan dengan mengendalikan respon morfogenetik kultur jaringan tanaman dan menjaga stabilitas genetiknya, yang menarik bagi bioteknologi</a:t>
            </a:r>
            <a:r>
              <a:rPr lang="id-ID" dirty="0" smtClean="0"/>
              <a:t>.</a:t>
            </a:r>
          </a:p>
          <a:p>
            <a:pPr marL="539750" indent="-185738">
              <a:buFontTx/>
              <a:buChar char="-"/>
            </a:pPr>
            <a:r>
              <a:rPr lang="id-ID" dirty="0" smtClean="0"/>
              <a:t>Ada </a:t>
            </a:r>
            <a:r>
              <a:rPr lang="id-ID" dirty="0"/>
              <a:t>berbagai macam metode dalam penentuan metilasi DNA seperti kromatografi cair kinerja tinggi (</a:t>
            </a:r>
            <a:r>
              <a:rPr lang="id-ID" dirty="0" smtClean="0"/>
              <a:t>HPLC), </a:t>
            </a:r>
            <a:r>
              <a:rPr lang="id-ID" dirty="0"/>
              <a:t>bisulphite </a:t>
            </a:r>
            <a:r>
              <a:rPr lang="id-ID" dirty="0" smtClean="0"/>
              <a:t>sekuensing, </a:t>
            </a:r>
            <a:r>
              <a:rPr lang="id-ID" dirty="0"/>
              <a:t>metilasi-sensitif diperkuat fragmen length polymorphism (</a:t>
            </a:r>
            <a:r>
              <a:rPr lang="id-ID" dirty="0" smtClean="0"/>
              <a:t>MSAP).  </a:t>
            </a:r>
            <a:r>
              <a:rPr lang="id-ID" dirty="0"/>
              <a:t>Primer Acak PCR, denaturasi gradien elektroforesis gel (DGGE) dan sebagainya.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FontTx/>
              <a:buChar char="-"/>
            </a:pPr>
            <a:r>
              <a:rPr lang="id-ID" dirty="0" smtClean="0"/>
              <a:t>Metode HPLC dianggap teknik yang paling handal dan sensitif untuk menentukan kadar total metilasi DNA</a:t>
            </a:r>
          </a:p>
          <a:p>
            <a:pPr>
              <a:buFontTx/>
              <a:buChar char="-"/>
            </a:pPr>
            <a:r>
              <a:rPr lang="id-ID" dirty="0" smtClean="0"/>
              <a:t>HPLC biasanya digunakan untuk DNA mamalia dan mikroba, bukan untuk tanaman.</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buNone/>
            </a:pPr>
            <a:r>
              <a:rPr lang="id-ID" b="1" dirty="0" smtClean="0"/>
              <a:t>2. BAHAN DAN METODE</a:t>
            </a:r>
            <a:r>
              <a:rPr lang="id-ID" dirty="0" smtClean="0"/>
              <a:t/>
            </a:r>
            <a:br>
              <a:rPr lang="id-ID" dirty="0" smtClean="0"/>
            </a:br>
            <a:r>
              <a:rPr lang="id-ID" dirty="0" smtClean="0"/>
              <a:t/>
            </a:r>
            <a:br>
              <a:rPr lang="id-ID" dirty="0" smtClean="0"/>
            </a:br>
            <a:r>
              <a:rPr lang="id-ID" b="1" dirty="0" smtClean="0"/>
              <a:t>2.1. Bahan kimia</a:t>
            </a:r>
            <a:r>
              <a:rPr lang="id-ID" dirty="0" smtClean="0"/>
              <a:t/>
            </a:r>
            <a:br>
              <a:rPr lang="id-ID" dirty="0" smtClean="0"/>
            </a:br>
            <a:r>
              <a:rPr lang="id-ID" dirty="0" smtClean="0"/>
              <a:t/>
            </a:r>
            <a:br>
              <a:rPr lang="id-ID" dirty="0" smtClean="0"/>
            </a:br>
            <a:r>
              <a:rPr lang="id-ID" sz="3000" dirty="0" smtClean="0"/>
              <a:t>Bahan kimia untuk ekstraksi DNA yang disediakan oleh Sinopharm Reagen Kimia Co, Ltd (Shenyang, Cina). Sitosin dan 5-methylcytosine untuk analisis HPLC disuplai oleh Sigma, HPLC-grade metanol dipasok oleh Fisher Scientific. Deionisasi H2O (18 MX • cm-1) digunakan untuk semua percobaan.</a:t>
            </a:r>
            <a:br>
              <a:rPr lang="id-ID" sz="3000" dirty="0" smtClean="0"/>
            </a:br>
            <a:endParaRPr lang="id-ID" sz="3000" dirty="0" smtClean="0"/>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9552" y="692696"/>
            <a:ext cx="8229600" cy="4525963"/>
          </a:xfrm>
        </p:spPr>
        <p:txBody>
          <a:bodyPr>
            <a:normAutofit fontScale="92500" lnSpcReduction="20000"/>
          </a:bodyPr>
          <a:lstStyle/>
          <a:p>
            <a:pPr>
              <a:buNone/>
            </a:pPr>
            <a:r>
              <a:rPr lang="id-ID" b="1" dirty="0"/>
              <a:t>2.2. Bahan Tanaman, Asam nukleat Ekstraksi</a:t>
            </a:r>
            <a:endParaRPr lang="id-ID" dirty="0"/>
          </a:p>
          <a:p>
            <a:pPr>
              <a:buNone/>
            </a:pPr>
            <a:r>
              <a:rPr lang="id-ID" dirty="0" smtClean="0"/>
              <a:t>- Ekstraksi asam nukleat diekstraksi dari jaringan daun padi </a:t>
            </a:r>
            <a:r>
              <a:rPr lang="id-ID" dirty="0"/>
              <a:t>(</a:t>
            </a:r>
            <a:r>
              <a:rPr lang="id-ID" i="1" dirty="0"/>
              <a:t>Oryza sativa</a:t>
            </a:r>
            <a:r>
              <a:rPr lang="id-ID" dirty="0"/>
              <a:t> L) </a:t>
            </a:r>
            <a:r>
              <a:rPr lang="id-ID" dirty="0" smtClean="0"/>
              <a:t>yang </a:t>
            </a:r>
            <a:r>
              <a:rPr lang="id-ID" dirty="0"/>
              <a:t>berumur 2 sampai 3 </a:t>
            </a:r>
            <a:r>
              <a:rPr lang="id-ID" dirty="0" smtClean="0"/>
              <a:t>minggu. </a:t>
            </a:r>
          </a:p>
          <a:p>
            <a:pPr>
              <a:buFontTx/>
              <a:buChar char="-"/>
            </a:pPr>
            <a:r>
              <a:rPr lang="id-ID" dirty="0" smtClean="0"/>
              <a:t>Asam </a:t>
            </a:r>
            <a:r>
              <a:rPr lang="id-ID" dirty="0"/>
              <a:t>deoksiribonukleat </a:t>
            </a:r>
            <a:r>
              <a:rPr lang="id-ID" dirty="0" smtClean="0"/>
              <a:t>setelah diekstraksi </a:t>
            </a:r>
            <a:r>
              <a:rPr lang="id-ID" dirty="0"/>
              <a:t>dimurnikan </a:t>
            </a:r>
            <a:r>
              <a:rPr lang="id-ID" dirty="0" smtClean="0"/>
              <a:t> denga suspensi </a:t>
            </a:r>
            <a:r>
              <a:rPr lang="id-ID" dirty="0"/>
              <a:t>di TE penyangga (0.2 m-MTris-HCl, 1 mM EDTA, pH 7,5), </a:t>
            </a:r>
            <a:endParaRPr lang="id-ID" dirty="0" smtClean="0"/>
          </a:p>
          <a:p>
            <a:pPr>
              <a:buFontTx/>
              <a:buChar char="-"/>
            </a:pPr>
            <a:r>
              <a:rPr lang="id-ID" dirty="0" smtClean="0"/>
              <a:t>konsentrasi </a:t>
            </a:r>
            <a:r>
              <a:rPr lang="id-ID" dirty="0"/>
              <a:t>asam nukleat dan kemurnian diperkirakan dengan mengukur absorbansi pada 260 nm (dengan asumsi 1 OD setara dengan 50 mg • ml-1) dan sampel disimpan pada -40 ˚ C.</a:t>
            </a:r>
          </a:p>
          <a:p>
            <a:pPr>
              <a:buNone/>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a:buNone/>
            </a:pPr>
            <a:r>
              <a:rPr lang="id-ID" b="1" dirty="0"/>
              <a:t>2.3. Gel Elektroforesis </a:t>
            </a:r>
            <a:endParaRPr lang="id-ID" dirty="0"/>
          </a:p>
          <a:p>
            <a:pPr>
              <a:buFontTx/>
              <a:buChar char="-"/>
            </a:pPr>
            <a:r>
              <a:rPr lang="id-ID" dirty="0" smtClean="0"/>
              <a:t>Sampel </a:t>
            </a:r>
            <a:r>
              <a:rPr lang="id-ID" dirty="0"/>
              <a:t>asam nukleat (3 ml) </a:t>
            </a:r>
            <a:r>
              <a:rPr lang="id-ID" dirty="0" smtClean="0"/>
              <a:t>diberi </a:t>
            </a:r>
            <a:r>
              <a:rPr lang="id-ID" dirty="0"/>
              <a:t>perlakuan dengan RNases dicampur dengan 1 ml loading penyangga (0,25% b / v bromophenol biru). Gel agarosa (1,2% b / v) dari 100 ml, </a:t>
            </a:r>
            <a:endParaRPr lang="id-ID" dirty="0" smtClean="0"/>
          </a:p>
          <a:p>
            <a:pPr>
              <a:buFontTx/>
              <a:buChar char="-"/>
            </a:pPr>
            <a:r>
              <a:rPr lang="id-ID" dirty="0" smtClean="0"/>
              <a:t>tambahkan </a:t>
            </a:r>
            <a:r>
              <a:rPr lang="id-ID" dirty="0"/>
              <a:t>ethidiumbromide 4 ml (0,5 mg • ml-1) sebelum </a:t>
            </a:r>
            <a:r>
              <a:rPr lang="id-ID" dirty="0" smtClean="0"/>
              <a:t>dibekuan</a:t>
            </a:r>
            <a:r>
              <a:rPr lang="id-ID" dirty="0"/>
              <a:t>, yang disimpan dalam preparat ke 65 mm x 65 mm. </a:t>
            </a:r>
            <a:endParaRPr lang="id-ID" dirty="0" smtClean="0"/>
          </a:p>
          <a:p>
            <a:pPr>
              <a:buFontTx/>
              <a:buChar char="-"/>
            </a:pPr>
            <a:r>
              <a:rPr lang="id-ID" dirty="0" smtClean="0"/>
              <a:t>Kemudian </a:t>
            </a:r>
            <a:r>
              <a:rPr lang="id-ID" dirty="0"/>
              <a:t>disiapkan di TBE penyangga (0,089 MTris, 0,089 M asam borat, 0,01 M EDTA, pH 8.0) dan dilakukan pada 90 V, 15 dan 30 menit</a:t>
            </a:r>
            <a:r>
              <a:rPr lang="id-ID" dirty="0" smtClean="0"/>
              <a:t>.</a:t>
            </a:r>
          </a:p>
          <a:p>
            <a:pPr>
              <a:buFontTx/>
              <a:buChar char="-"/>
            </a:pPr>
            <a:r>
              <a:rPr lang="id-ID" dirty="0" smtClean="0"/>
              <a:t>Kemudian </a:t>
            </a:r>
            <a:r>
              <a:rPr lang="id-ID" dirty="0"/>
              <a:t>diamati dan pita elektroforesis difoto dengan menggunakan gel gambar analisis sistem Digital Jeda (Jiangsu, Cina). </a:t>
            </a:r>
          </a:p>
          <a:p>
            <a:pPr>
              <a:buFontTx/>
              <a:buChar char="-"/>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pPr>
              <a:buNone/>
            </a:pPr>
            <a:r>
              <a:rPr lang="id-ID" b="1" dirty="0"/>
              <a:t>2.4. Asam Hidrolisis DNA </a:t>
            </a:r>
            <a:endParaRPr lang="id-ID" dirty="0"/>
          </a:p>
          <a:p>
            <a:pPr>
              <a:buFontTx/>
              <a:buChar char="-"/>
            </a:pPr>
            <a:r>
              <a:rPr lang="id-ID" dirty="0" smtClean="0"/>
              <a:t>Ambil larutan </a:t>
            </a:r>
            <a:r>
              <a:rPr lang="id-ID" dirty="0"/>
              <a:t>DNA </a:t>
            </a:r>
            <a:r>
              <a:rPr lang="id-ID" dirty="0" smtClean="0"/>
              <a:t>100 </a:t>
            </a:r>
            <a:r>
              <a:rPr lang="id-ID" dirty="0"/>
              <a:t>ml (mengandung 30 mg DNA) ditambahkan 50 ml asam perklorat (70%), dan kemudian dihidrolisis selama 60 menit dalam air mendidih. </a:t>
            </a:r>
            <a:endParaRPr lang="id-ID" dirty="0" smtClean="0"/>
          </a:p>
          <a:p>
            <a:pPr>
              <a:buFontTx/>
              <a:buChar char="-"/>
            </a:pPr>
            <a:r>
              <a:rPr lang="id-ID" dirty="0" smtClean="0"/>
              <a:t>PH Asam </a:t>
            </a:r>
            <a:r>
              <a:rPr lang="id-ID" dirty="0"/>
              <a:t>hydrolyzates </a:t>
            </a:r>
            <a:r>
              <a:rPr lang="id-ID" dirty="0" smtClean="0"/>
              <a:t> </a:t>
            </a:r>
            <a:r>
              <a:rPr lang="id-ID" dirty="0"/>
              <a:t>telah disesuaikan untuk 3 -5 dan disentrifugasi dengan 12.000 rpm, 10 menit</a:t>
            </a:r>
            <a:r>
              <a:rPr lang="id-ID" dirty="0" smtClean="0"/>
              <a:t>.</a:t>
            </a:r>
          </a:p>
          <a:p>
            <a:pPr>
              <a:buFontTx/>
              <a:buChar char="-"/>
            </a:pPr>
            <a:r>
              <a:rPr lang="id-ID" dirty="0" smtClean="0"/>
              <a:t>Kemudian </a:t>
            </a:r>
            <a:r>
              <a:rPr lang="id-ID" dirty="0"/>
              <a:t>mengambil cairan supernatan disaring untuk melakukan Program HPLC.</a:t>
            </a:r>
          </a:p>
          <a:p>
            <a:pPr>
              <a:buNone/>
            </a:pP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None/>
            </a:pPr>
            <a:r>
              <a:rPr lang="id-ID" b="1" dirty="0"/>
              <a:t>2.5. Persiapan C dan 5-mC Stock </a:t>
            </a:r>
            <a:r>
              <a:rPr lang="id-ID" b="1" dirty="0" smtClean="0"/>
              <a:t>Larutan </a:t>
            </a:r>
            <a:r>
              <a:rPr lang="id-ID" b="1" dirty="0"/>
              <a:t>Standar </a:t>
            </a:r>
            <a:endParaRPr lang="id-ID" dirty="0"/>
          </a:p>
          <a:p>
            <a:r>
              <a:rPr lang="id-ID" dirty="0" smtClean="0"/>
              <a:t>C </a:t>
            </a:r>
            <a:r>
              <a:rPr lang="id-ID" dirty="0"/>
              <a:t>dan 5-mC larutan stok standar lihat [14] berat C 0,4444 mg dan 5-mC 0,55145 g, dan melarutkan asam perklorat 0,1%, maka konsentrasi C dan </a:t>
            </a:r>
            <a:r>
              <a:rPr lang="id-ID" dirty="0" smtClean="0"/>
              <a:t>larutan induk </a:t>
            </a:r>
            <a:r>
              <a:rPr lang="id-ID" dirty="0"/>
              <a:t>5-mC </a:t>
            </a:r>
            <a:r>
              <a:rPr lang="id-ID" dirty="0" smtClean="0"/>
              <a:t>adalah </a:t>
            </a:r>
            <a:r>
              <a:rPr lang="id-ID" dirty="0"/>
              <a:t>4 × 102 umol / L dan 20 umol / L.</a:t>
            </a:r>
          </a:p>
          <a:p>
            <a:pPr>
              <a:buNone/>
            </a:pP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20000"/>
          </a:bodyPr>
          <a:lstStyle/>
          <a:p>
            <a:pPr>
              <a:buNone/>
            </a:pPr>
            <a:r>
              <a:rPr lang="id-ID" b="1" dirty="0"/>
              <a:t>2.6. HPLC-UV Detection </a:t>
            </a:r>
            <a:endParaRPr lang="id-ID" dirty="0"/>
          </a:p>
          <a:p>
            <a:r>
              <a:rPr lang="id-ID" dirty="0"/>
              <a:t/>
            </a:r>
            <a:br>
              <a:rPr lang="id-ID" dirty="0"/>
            </a:br>
            <a:r>
              <a:rPr lang="id-ID" dirty="0"/>
              <a:t>Analisis HPLC dilakukan dengan menggunakan Agilent LC 1200 dengan pompa Quat (Jerman), </a:t>
            </a:r>
            <a:endParaRPr lang="id-ID" dirty="0" smtClean="0"/>
          </a:p>
          <a:p>
            <a:r>
              <a:rPr lang="id-ID" dirty="0" smtClean="0"/>
              <a:t>atup </a:t>
            </a:r>
            <a:r>
              <a:rPr lang="id-ID" dirty="0"/>
              <a:t>injeksi pengguna dilengkapi dengan 20 ml lingkaran, UV detektor absorbansi Tcc (Jerman) diatur ke 285 nm. Sebuah kolom untuk Diamonsil C18 (250 × 4,6 mm, 5 m) digunakan dalam deteksi ini. </a:t>
            </a:r>
            <a:endParaRPr lang="id-ID" dirty="0" smtClean="0"/>
          </a:p>
          <a:p>
            <a:r>
              <a:rPr lang="id-ID" dirty="0" smtClean="0"/>
              <a:t>Sistem </a:t>
            </a:r>
            <a:r>
              <a:rPr lang="id-ID" dirty="0"/>
              <a:t>HPLC memerah dengan deionisasi H</a:t>
            </a:r>
            <a:r>
              <a:rPr lang="id-ID" baseline="-25000" dirty="0"/>
              <a:t>2</a:t>
            </a:r>
            <a:r>
              <a:rPr lang="id-ID" dirty="0"/>
              <a:t>O (0,22 pM disaring) sebesar 0,5 ml • min-1 selama 15 menit untuk </a:t>
            </a:r>
            <a:r>
              <a:rPr lang="id-ID" dirty="0" smtClean="0"/>
              <a:t>menghilangkan </a:t>
            </a:r>
            <a:r>
              <a:rPr lang="id-ID" dirty="0"/>
              <a:t>semua jejak fosfat pada akhir setiap hari, diikuti oleh 15 menit pada kecepatan aliran yang sama dengan 90% v / v metanol (0,22 pM disaring) untuk membersihkan kolom. </a:t>
            </a:r>
          </a:p>
          <a:p>
            <a:pPr>
              <a:buNone/>
            </a:pP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783</Words>
  <Application>Microsoft Office PowerPoint</Application>
  <PresentationFormat>On-screen Show (4:3)</PresentationFormat>
  <Paragraphs>90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Research of total levels on DNA methylation in plant based on HPLC analysis</vt:lpstr>
      <vt:lpstr>Slide 2</vt:lpstr>
      <vt:lpstr>Slide 3</vt:lpstr>
      <vt:lpstr>Slide 4</vt:lpstr>
      <vt:lpstr>Slide 5</vt:lpstr>
      <vt:lpstr>Slide 6</vt:lpstr>
      <vt:lpstr>Slide 7</vt:lpstr>
      <vt:lpstr>Slide 8</vt:lpstr>
      <vt:lpstr>Slide 9</vt:lpstr>
      <vt:lpstr>Bagan Alur untuk HPLC</vt:lpstr>
      <vt:lpstr>Slide 11</vt:lpstr>
      <vt:lpstr>3. HASIL DAN PEMBAHASAN </vt:lpstr>
      <vt:lpstr>Slide 13</vt:lpstr>
      <vt:lpstr>3.3. Pemisahan Karakteristik 5-methylcytosine dan Sitosin bawah Panjang Berbagai Kolom </vt:lpstr>
      <vt:lpstr>Slide 15</vt:lpstr>
      <vt:lpstr>Slide 16</vt:lpstr>
      <vt:lpstr>Slide 17</vt:lpstr>
      <vt:lpstr>3.5. Kalibrasi Baris untuk C dan 5-mC, Kromatogram Sampel Aktual</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of total levels on DNA methylation in plant based on HPLC analysis</dc:title>
  <dc:creator>Samsung</dc:creator>
  <cp:lastModifiedBy>Samsung</cp:lastModifiedBy>
  <cp:revision>11</cp:revision>
  <dcterms:created xsi:type="dcterms:W3CDTF">2013-07-25T14:08:22Z</dcterms:created>
  <dcterms:modified xsi:type="dcterms:W3CDTF">2013-07-25T18:12:54Z</dcterms:modified>
</cp:coreProperties>
</file>