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66" r:id="rId7"/>
    <p:sldId id="273" r:id="rId8"/>
    <p:sldId id="274" r:id="rId9"/>
    <p:sldId id="275" r:id="rId10"/>
    <p:sldId id="276" r:id="rId11"/>
    <p:sldId id="277" r:id="rId12"/>
    <p:sldId id="259" r:id="rId13"/>
    <p:sldId id="260" r:id="rId14"/>
    <p:sldId id="261" r:id="rId15"/>
    <p:sldId id="272" r:id="rId16"/>
    <p:sldId id="262" r:id="rId17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083B-A7E7-493A-867B-44F5E2B00E0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C44E-2963-4A6B-9AFE-9D2918FCE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083B-A7E7-493A-867B-44F5E2B00E0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C44E-2963-4A6B-9AFE-9D2918FCE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083B-A7E7-493A-867B-44F5E2B00E0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C44E-2963-4A6B-9AFE-9D2918FCE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083B-A7E7-493A-867B-44F5E2B00E0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C44E-2963-4A6B-9AFE-9D2918FCE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083B-A7E7-493A-867B-44F5E2B00E0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C44E-2963-4A6B-9AFE-9D2918FCE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083B-A7E7-493A-867B-44F5E2B00E0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C44E-2963-4A6B-9AFE-9D2918FCE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083B-A7E7-493A-867B-44F5E2B00E0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C44E-2963-4A6B-9AFE-9D2918FCE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083B-A7E7-493A-867B-44F5E2B00E0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C44E-2963-4A6B-9AFE-9D2918FCE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083B-A7E7-493A-867B-44F5E2B00E0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C44E-2963-4A6B-9AFE-9D2918FCE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083B-A7E7-493A-867B-44F5E2B00E0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C44E-2963-4A6B-9AFE-9D2918FCE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083B-A7E7-493A-867B-44F5E2B00E0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C44E-2963-4A6B-9AFE-9D2918FCE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2083B-A7E7-493A-867B-44F5E2B00E0D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7C44E-2963-4A6B-9AFE-9D2918FCE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gif"/><Relationship Id="rId7" Type="http://schemas.openxmlformats.org/officeDocument/2006/relationships/hyperlink" Target="http://en.wikipedia.org/wiki/File:MEDICAGO_CITRINA.jpg" TargetMode="External"/><Relationship Id="rId2" Type="http://schemas.openxmlformats.org/officeDocument/2006/relationships/hyperlink" Target="javascript:popupImage('images/mt_leaves.gif',%20'')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en.wikipedia.org/wiki/File:Medicago_arborea1.jpg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gif"/><Relationship Id="rId7" Type="http://schemas.openxmlformats.org/officeDocument/2006/relationships/image" Target="../media/image4.jpeg"/><Relationship Id="rId2" Type="http://schemas.openxmlformats.org/officeDocument/2006/relationships/hyperlink" Target="javascript:popupImage('images/mt_leaves.gif',%20'')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File:MEDICAGO_CITRINA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en.wikipedia.org/wiki/File:Medicago_arborea1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1"/>
            <a:ext cx="8458200" cy="15240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Relationships of the Woody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Medicago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Species (Section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Dendrotelis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) Assessed by</a:t>
            </a:r>
            <a:b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Molecular Cytogenetic Analyses</a:t>
            </a:r>
            <a:b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</a:rPr>
              <a:t>Tugas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</a:rPr>
              <a:t>Presentasi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</a:rPr>
              <a:t>oleh</a:t>
            </a:r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</a:rPr>
              <a:t> : 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</a:rPr>
              <a:t>Yacobus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</a:rPr>
              <a:t>Sunaryo</a:t>
            </a: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057400"/>
            <a:ext cx="7086600" cy="396240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l"/>
            <a:r>
              <a:rPr lang="en-US" sz="7200" b="1" dirty="0" smtClean="0">
                <a:solidFill>
                  <a:srgbClr val="00B050"/>
                </a:solidFill>
              </a:rPr>
              <a:t>                              </a:t>
            </a:r>
            <a:r>
              <a:rPr lang="en-US" sz="7200" b="1" i="1" dirty="0" err="1" smtClean="0">
                <a:solidFill>
                  <a:srgbClr val="00B050"/>
                </a:solidFill>
              </a:rPr>
              <a:t>Medicago</a:t>
            </a:r>
            <a:r>
              <a:rPr lang="en-US" sz="7200" b="1" i="1" dirty="0" smtClean="0">
                <a:solidFill>
                  <a:srgbClr val="00B050"/>
                </a:solidFill>
              </a:rPr>
              <a:t> </a:t>
            </a:r>
            <a:r>
              <a:rPr lang="en-US" sz="7200" b="1" i="1" dirty="0" err="1">
                <a:solidFill>
                  <a:srgbClr val="00B050"/>
                </a:solidFill>
              </a:rPr>
              <a:t>arborea</a:t>
            </a:r>
            <a:endParaRPr lang="en-US" sz="7200" b="1" i="1" dirty="0" smtClean="0">
              <a:solidFill>
                <a:srgbClr val="00B050"/>
              </a:solidFill>
            </a:endParaRPr>
          </a:p>
          <a:p>
            <a:endParaRPr lang="en-US" dirty="0"/>
          </a:p>
          <a:p>
            <a:r>
              <a:rPr lang="en-US" sz="7200" b="1" i="1" dirty="0" smtClean="0">
                <a:solidFill>
                  <a:srgbClr val="00B050"/>
                </a:solidFill>
              </a:rPr>
              <a:t>                                   </a:t>
            </a:r>
            <a:r>
              <a:rPr lang="en-US" sz="7200" b="1" i="1" dirty="0" err="1" smtClean="0">
                <a:solidFill>
                  <a:srgbClr val="00B050"/>
                </a:solidFill>
              </a:rPr>
              <a:t>Medicago</a:t>
            </a:r>
            <a:r>
              <a:rPr lang="en-US" sz="7200" b="1" i="1" dirty="0" smtClean="0">
                <a:solidFill>
                  <a:srgbClr val="00B050"/>
                </a:solidFill>
              </a:rPr>
              <a:t> </a:t>
            </a:r>
            <a:r>
              <a:rPr lang="en-US" sz="7200" b="1" i="1" dirty="0" err="1">
                <a:solidFill>
                  <a:srgbClr val="00B050"/>
                </a:solidFill>
              </a:rPr>
              <a:t>citrina</a:t>
            </a:r>
            <a:endParaRPr lang="en-US" sz="7200" b="1" i="1" dirty="0">
              <a:solidFill>
                <a:srgbClr val="00B050"/>
              </a:solidFill>
            </a:endParaRPr>
          </a:p>
          <a:p>
            <a:endParaRPr lang="en-US" sz="7200" dirty="0"/>
          </a:p>
        </p:txBody>
      </p:sp>
      <p:pic>
        <p:nvPicPr>
          <p:cNvPr id="4" name="Picture 3" descr="http://www.medicago.org/images/mt_leaves.gif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1" y="2057400"/>
            <a:ext cx="152399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edicago sativa Alfalf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429000"/>
            <a:ext cx="167639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upload.wikimedia.org/wikipedia/commons/thumb/e/ef/Medicago_arborea1.jpg/220px-Medicago_arborea1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2590800"/>
            <a:ext cx="190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EDICAGO CITRINA.jp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048000"/>
            <a:ext cx="18288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599"/>
            <a:ext cx="7772400" cy="45720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GENOMIC DNA PROBES FOR GISH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763000" cy="5867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838200"/>
            <a:ext cx="8763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Total DNA genomic </a:t>
            </a:r>
            <a:r>
              <a:rPr lang="en-US" b="1" dirty="0" err="1" smtClean="0">
                <a:solidFill>
                  <a:srgbClr val="FFFF00"/>
                </a:solidFill>
              </a:rPr>
              <a:t>dari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daun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muda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dari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i="1" dirty="0" smtClean="0">
                <a:solidFill>
                  <a:srgbClr val="FFFF00"/>
                </a:solidFill>
              </a:rPr>
              <a:t>M. </a:t>
            </a:r>
            <a:r>
              <a:rPr lang="en-US" b="1" i="1" dirty="0" err="1" smtClean="0">
                <a:solidFill>
                  <a:srgbClr val="FFFF00"/>
                </a:solidFill>
              </a:rPr>
              <a:t>arborea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i="1" dirty="0" smtClean="0">
                <a:solidFill>
                  <a:srgbClr val="FFFF00"/>
                </a:solidFill>
              </a:rPr>
              <a:t>M. </a:t>
            </a:r>
            <a:r>
              <a:rPr lang="en-US" b="1" i="1" dirty="0" err="1" smtClean="0">
                <a:solidFill>
                  <a:srgbClr val="FFFF00"/>
                </a:solidFill>
              </a:rPr>
              <a:t>strasseri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diisolasi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menggunakan</a:t>
            </a:r>
            <a:r>
              <a:rPr lang="en-US" b="1" dirty="0" smtClean="0">
                <a:solidFill>
                  <a:srgbClr val="FFFF00"/>
                </a:solidFill>
              </a:rPr>
              <a:t> protocol CTAB yang </a:t>
            </a:r>
            <a:r>
              <a:rPr lang="en-US" b="1" dirty="0" err="1" smtClean="0">
                <a:solidFill>
                  <a:srgbClr val="FFFF00"/>
                </a:solidFill>
              </a:rPr>
              <a:t>dimodifikasi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oleh</a:t>
            </a:r>
            <a:r>
              <a:rPr lang="en-US" b="1" dirty="0" smtClean="0">
                <a:solidFill>
                  <a:srgbClr val="FFFF00"/>
                </a:solidFill>
              </a:rPr>
              <a:t> Doyle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Doyle (1987). </a:t>
            </a:r>
            <a:r>
              <a:rPr lang="en-US" b="1" dirty="0" err="1" smtClean="0">
                <a:solidFill>
                  <a:srgbClr val="FFFF00"/>
                </a:solidFill>
              </a:rPr>
              <a:t>Untuk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percobaan</a:t>
            </a:r>
            <a:r>
              <a:rPr lang="en-US" b="1" dirty="0" smtClean="0">
                <a:solidFill>
                  <a:srgbClr val="FFFF00"/>
                </a:solidFill>
              </a:rPr>
              <a:t> yang </a:t>
            </a:r>
            <a:r>
              <a:rPr lang="en-US" b="1" dirty="0" err="1" smtClean="0">
                <a:solidFill>
                  <a:srgbClr val="FFFF00"/>
                </a:solidFill>
              </a:rPr>
              <a:t>menggunakan</a:t>
            </a:r>
            <a:r>
              <a:rPr lang="en-US" b="1" dirty="0" smtClean="0">
                <a:solidFill>
                  <a:srgbClr val="FFFF00"/>
                </a:solidFill>
              </a:rPr>
              <a:t> genomic blocking, </a:t>
            </a:r>
            <a:r>
              <a:rPr lang="en-US" b="1" dirty="0" err="1" smtClean="0">
                <a:solidFill>
                  <a:srgbClr val="FFFF00"/>
                </a:solidFill>
              </a:rPr>
              <a:t>potongan</a:t>
            </a:r>
            <a:r>
              <a:rPr lang="en-US" b="1" dirty="0" smtClean="0">
                <a:solidFill>
                  <a:srgbClr val="FFFF00"/>
                </a:solidFill>
              </a:rPr>
              <a:t>/fragment DNA, </a:t>
            </a:r>
            <a:r>
              <a:rPr lang="en-US" b="1" dirty="0" err="1" smtClean="0">
                <a:solidFill>
                  <a:srgbClr val="FFFF00"/>
                </a:solidFill>
              </a:rPr>
              <a:t>panjang</a:t>
            </a:r>
            <a:r>
              <a:rPr lang="en-US" b="1" dirty="0" smtClean="0">
                <a:solidFill>
                  <a:srgbClr val="FFFF00"/>
                </a:solidFill>
              </a:rPr>
              <a:t> 100-300 </a:t>
            </a:r>
            <a:r>
              <a:rPr lang="en-US" b="1" dirty="0" err="1" smtClean="0">
                <a:solidFill>
                  <a:srgbClr val="FFFF00"/>
                </a:solidFill>
              </a:rPr>
              <a:t>bp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diperoleh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dengan</a:t>
            </a:r>
            <a:r>
              <a:rPr lang="en-US" b="1" dirty="0" smtClean="0">
                <a:solidFill>
                  <a:srgbClr val="FFFF00"/>
                </a:solidFill>
              </a:rPr>
              <a:t> autoclaving total genomic DNA </a:t>
            </a:r>
            <a:r>
              <a:rPr lang="en-US" b="1" dirty="0" err="1" smtClean="0">
                <a:solidFill>
                  <a:srgbClr val="FFFF00"/>
                </a:solidFill>
              </a:rPr>
              <a:t>dari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masing-masing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spesies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971800"/>
            <a:ext cx="8763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Probe DNA </a:t>
            </a:r>
            <a:r>
              <a:rPr lang="en-US" b="1" dirty="0" err="1" smtClean="0">
                <a:solidFill>
                  <a:srgbClr val="FFFF00"/>
                </a:solidFill>
              </a:rPr>
              <a:t>dari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i="1" dirty="0" smtClean="0">
                <a:solidFill>
                  <a:srgbClr val="FFFF00"/>
                </a:solidFill>
              </a:rPr>
              <a:t>M. </a:t>
            </a:r>
            <a:r>
              <a:rPr lang="en-US" b="1" i="1" dirty="0" err="1" smtClean="0">
                <a:solidFill>
                  <a:srgbClr val="FFFF00"/>
                </a:solidFill>
              </a:rPr>
              <a:t>arborea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i="1" dirty="0" smtClean="0">
                <a:solidFill>
                  <a:srgbClr val="FFFF00"/>
                </a:solidFill>
              </a:rPr>
              <a:t>M. </a:t>
            </a:r>
            <a:r>
              <a:rPr lang="en-US" b="1" i="1" dirty="0" err="1" smtClean="0">
                <a:solidFill>
                  <a:srgbClr val="FFFF00"/>
                </a:solidFill>
              </a:rPr>
              <a:t>strasseri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dilabel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dengan</a:t>
            </a:r>
            <a:r>
              <a:rPr lang="en-US" b="1" dirty="0" smtClean="0">
                <a:solidFill>
                  <a:srgbClr val="FFFF00"/>
                </a:solidFill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</a:rPr>
              <a:t>digoxigenin-dUTP</a:t>
            </a:r>
            <a:r>
              <a:rPr lang="en-US" b="1" dirty="0" smtClean="0">
                <a:solidFill>
                  <a:srgbClr val="FFFF00"/>
                </a:solidFill>
              </a:rPr>
              <a:t> and biotin-</a:t>
            </a:r>
            <a:r>
              <a:rPr lang="en-US" b="1" dirty="0" err="1" smtClean="0">
                <a:solidFill>
                  <a:srgbClr val="FFFF00"/>
                </a:solidFill>
              </a:rPr>
              <a:t>dUTP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secara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berurutan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melalui</a:t>
            </a:r>
            <a:r>
              <a:rPr lang="en-US" b="1" dirty="0" smtClean="0">
                <a:solidFill>
                  <a:srgbClr val="FFFF00"/>
                </a:solidFill>
              </a:rPr>
              <a:t> nick </a:t>
            </a:r>
            <a:r>
              <a:rPr lang="en-US" b="1" dirty="0" err="1" smtClean="0">
                <a:solidFill>
                  <a:srgbClr val="FFFF00"/>
                </a:solidFill>
              </a:rPr>
              <a:t>tranlasi</a:t>
            </a:r>
            <a:r>
              <a:rPr lang="en-US" b="1" dirty="0" smtClean="0">
                <a:solidFill>
                  <a:srgbClr val="FFFF00"/>
                </a:solidFill>
              </a:rPr>
              <a:t> yang </a:t>
            </a:r>
            <a:r>
              <a:rPr lang="en-US" b="1" dirty="0" err="1" smtClean="0">
                <a:solidFill>
                  <a:srgbClr val="FFFF00"/>
                </a:solidFill>
              </a:rPr>
              <a:t>mengikuti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instruksi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pembuatan</a:t>
            </a:r>
            <a:r>
              <a:rPr lang="en-US" b="1" dirty="0" smtClean="0">
                <a:solidFill>
                  <a:srgbClr val="FFFF00"/>
                </a:solidFill>
              </a:rPr>
              <a:t> (Roche)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724400"/>
            <a:ext cx="87630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DNA </a:t>
            </a:r>
            <a:r>
              <a:rPr lang="en-US" b="1" dirty="0" err="1" smtClean="0">
                <a:solidFill>
                  <a:srgbClr val="FFFF00"/>
                </a:solidFill>
              </a:rPr>
              <a:t>berlabel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dari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i="1" dirty="0" smtClean="0">
                <a:solidFill>
                  <a:srgbClr val="FFFF00"/>
                </a:solidFill>
              </a:rPr>
              <a:t>M. </a:t>
            </a:r>
            <a:r>
              <a:rPr lang="en-US" b="1" i="1" dirty="0" err="1" smtClean="0">
                <a:solidFill>
                  <a:srgbClr val="FFFF00"/>
                </a:solidFill>
              </a:rPr>
              <a:t>arborea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i="1" dirty="0" smtClean="0">
                <a:solidFill>
                  <a:srgbClr val="FFFF00"/>
                </a:solidFill>
              </a:rPr>
              <a:t>M. </a:t>
            </a:r>
            <a:r>
              <a:rPr lang="en-US" b="1" i="1" dirty="0" err="1" smtClean="0">
                <a:solidFill>
                  <a:srgbClr val="FFFF00"/>
                </a:solidFill>
              </a:rPr>
              <a:t>strasseri</a:t>
            </a:r>
            <a:r>
              <a:rPr lang="en-US" b="1" dirty="0" smtClean="0">
                <a:solidFill>
                  <a:srgbClr val="FFFF00"/>
                </a:solidFill>
              </a:rPr>
              <a:t> , </a:t>
            </a:r>
            <a:r>
              <a:rPr lang="en-US" b="1" dirty="0" err="1" smtClean="0">
                <a:solidFill>
                  <a:srgbClr val="FFFF00"/>
                </a:solidFill>
              </a:rPr>
              <a:t>digunakan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untuk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analisis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hubungan</a:t>
            </a:r>
            <a:r>
              <a:rPr lang="en-US" b="1" dirty="0" smtClean="0">
                <a:solidFill>
                  <a:srgbClr val="FFFF00"/>
                </a:solidFill>
              </a:rPr>
              <a:t> genomic </a:t>
            </a:r>
            <a:r>
              <a:rPr lang="en-US" b="1" dirty="0" err="1" smtClean="0">
                <a:solidFill>
                  <a:srgbClr val="FFFF00"/>
                </a:solidFill>
              </a:rPr>
              <a:t>dengan</a:t>
            </a:r>
            <a:r>
              <a:rPr lang="en-US" b="1" dirty="0" smtClean="0">
                <a:solidFill>
                  <a:srgbClr val="FFFF00"/>
                </a:solidFill>
              </a:rPr>
              <a:t> chromosome </a:t>
            </a:r>
            <a:r>
              <a:rPr lang="en-US" b="1" dirty="0" err="1" smtClean="0">
                <a:solidFill>
                  <a:srgbClr val="FFFF00"/>
                </a:solidFill>
              </a:rPr>
              <a:t>dari</a:t>
            </a:r>
            <a:r>
              <a:rPr lang="en-US" b="1" dirty="0" smtClean="0">
                <a:solidFill>
                  <a:srgbClr val="FFFF00"/>
                </a:solidFill>
              </a:rPr>
              <a:t> M. citrine, </a:t>
            </a:r>
            <a:r>
              <a:rPr lang="en-US" b="1" dirty="0" err="1" smtClean="0">
                <a:solidFill>
                  <a:srgbClr val="FFFF00"/>
                </a:solidFill>
              </a:rPr>
              <a:t>dicampur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dalam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kombinasi</a:t>
            </a:r>
            <a:r>
              <a:rPr lang="en-US" b="1" dirty="0" smtClean="0">
                <a:solidFill>
                  <a:srgbClr val="FFFF00"/>
                </a:solidFill>
              </a:rPr>
              <a:t> yang </a:t>
            </a:r>
            <a:r>
              <a:rPr lang="en-US" b="1" dirty="0" err="1" smtClean="0">
                <a:solidFill>
                  <a:srgbClr val="FFFF00"/>
                </a:solidFill>
              </a:rPr>
              <a:t>berbeda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dengan</a:t>
            </a:r>
            <a:r>
              <a:rPr lang="en-US" b="1" dirty="0" smtClean="0">
                <a:solidFill>
                  <a:srgbClr val="FFFF00"/>
                </a:solidFill>
              </a:rPr>
              <a:t> blocking DNA </a:t>
            </a:r>
            <a:r>
              <a:rPr lang="en-US" b="1" dirty="0" err="1" smtClean="0">
                <a:solidFill>
                  <a:srgbClr val="FFFF00"/>
                </a:solidFill>
              </a:rPr>
              <a:t>tak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berlabel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dari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spesies</a:t>
            </a:r>
            <a:r>
              <a:rPr lang="en-US" b="1" dirty="0" smtClean="0">
                <a:solidFill>
                  <a:srgbClr val="FFFF00"/>
                </a:solidFill>
              </a:rPr>
              <a:t> lain </a:t>
            </a:r>
            <a:r>
              <a:rPr lang="en-US" b="1" dirty="0" err="1" smtClean="0">
                <a:solidFill>
                  <a:srgbClr val="FFFF00"/>
                </a:solidFill>
              </a:rPr>
              <a:t>pada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konsentrasi</a:t>
            </a:r>
            <a:r>
              <a:rPr lang="en-US" b="1" dirty="0" smtClean="0">
                <a:solidFill>
                  <a:srgbClr val="FFFF00"/>
                </a:solidFill>
              </a:rPr>
              <a:t> 50-fold excess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70-fold excess, </a:t>
            </a:r>
            <a:r>
              <a:rPr lang="en-US" b="1" dirty="0" err="1" smtClean="0">
                <a:solidFill>
                  <a:srgbClr val="FFFF00"/>
                </a:solidFill>
              </a:rPr>
              <a:t>dari</a:t>
            </a:r>
            <a:r>
              <a:rPr lang="en-US" b="1" dirty="0" smtClean="0">
                <a:solidFill>
                  <a:srgbClr val="FFFF00"/>
                </a:solidFill>
              </a:rPr>
              <a:t> DNA Escherichia coli. </a:t>
            </a:r>
            <a:r>
              <a:rPr lang="en-US" b="1" dirty="0" err="1" smtClean="0">
                <a:solidFill>
                  <a:srgbClr val="FFFF00"/>
                </a:solidFill>
              </a:rPr>
              <a:t>Dimana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kedua</a:t>
            </a:r>
            <a:r>
              <a:rPr lang="en-US" b="1" dirty="0" smtClean="0">
                <a:solidFill>
                  <a:srgbClr val="FFFF00"/>
                </a:solidFill>
              </a:rPr>
              <a:t> species yang </a:t>
            </a:r>
            <a:r>
              <a:rPr lang="en-US" b="1" dirty="0" err="1" smtClean="0">
                <a:solidFill>
                  <a:srgbClr val="FFFF00"/>
                </a:solidFill>
              </a:rPr>
              <a:t>digunakan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pada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percobaan</a:t>
            </a:r>
            <a:r>
              <a:rPr lang="en-US" b="1" dirty="0" smtClean="0">
                <a:solidFill>
                  <a:srgbClr val="FFFF00"/>
                </a:solidFill>
              </a:rPr>
              <a:t>  genomic probe yang </a:t>
            </a:r>
            <a:r>
              <a:rPr lang="en-US" b="1" dirty="0" err="1" smtClean="0">
                <a:solidFill>
                  <a:srgbClr val="FFFF00"/>
                </a:solidFill>
              </a:rPr>
              <a:t>sama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digunakan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konsentrasi</a:t>
            </a:r>
            <a:r>
              <a:rPr lang="en-US" b="1" dirty="0" smtClean="0">
                <a:solidFill>
                  <a:srgbClr val="FFFF00"/>
                </a:solidFill>
              </a:rPr>
              <a:t> yang </a:t>
            </a:r>
            <a:r>
              <a:rPr lang="en-US" b="1" dirty="0" err="1" smtClean="0">
                <a:solidFill>
                  <a:srgbClr val="FFFF00"/>
                </a:solidFill>
              </a:rPr>
              <a:t>sama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419600" y="25146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495800" y="42672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1"/>
            <a:ext cx="9144000" cy="9905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GISH</a:t>
            </a:r>
            <a:b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800" b="1" dirty="0" err="1" smtClean="0">
                <a:solidFill>
                  <a:srgbClr val="002060"/>
                </a:solidFill>
              </a:rPr>
              <a:t>Metode</a:t>
            </a:r>
            <a:r>
              <a:rPr lang="en-US" sz="1800" b="1" dirty="0" smtClean="0">
                <a:solidFill>
                  <a:srgbClr val="002060"/>
                </a:solidFill>
              </a:rPr>
              <a:t> in situ </a:t>
            </a:r>
            <a:r>
              <a:rPr lang="en-US" sz="1800" b="1" dirty="0" err="1" smtClean="0">
                <a:solidFill>
                  <a:srgbClr val="002060"/>
                </a:solidFill>
              </a:rPr>
              <a:t>hibridisasi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mengikuti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Leitch</a:t>
            </a:r>
            <a:r>
              <a:rPr lang="en-US" sz="1800" b="1" dirty="0" smtClean="0">
                <a:solidFill>
                  <a:srgbClr val="002060"/>
                </a:solidFill>
              </a:rPr>
              <a:t> et al. (1994) </a:t>
            </a:r>
            <a:r>
              <a:rPr lang="en-US" sz="1800" b="1" dirty="0" err="1" smtClean="0">
                <a:solidFill>
                  <a:srgbClr val="002060"/>
                </a:solidFill>
              </a:rPr>
              <a:t>dan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Schwarzacher</a:t>
            </a:r>
            <a:r>
              <a:rPr lang="en-US" sz="1800" b="1" dirty="0" smtClean="0">
                <a:solidFill>
                  <a:srgbClr val="002060"/>
                </a:solidFill>
              </a:rPr>
              <a:t> and </a:t>
            </a:r>
            <a:r>
              <a:rPr lang="en-US" sz="1800" b="1" dirty="0" err="1" smtClean="0">
                <a:solidFill>
                  <a:srgbClr val="002060"/>
                </a:solidFill>
              </a:rPr>
              <a:t>Heslop</a:t>
            </a:r>
            <a:r>
              <a:rPr lang="en-US" sz="1800" b="1" dirty="0" smtClean="0">
                <a:solidFill>
                  <a:srgbClr val="002060"/>
                </a:solidFill>
              </a:rPr>
              <a:t> Harrison (2000)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839200" cy="548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8153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FFFF00"/>
                </a:solidFill>
              </a:rPr>
              <a:t>Campuran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hibridisasi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mengandung</a:t>
            </a:r>
            <a:r>
              <a:rPr lang="en-US" b="1" dirty="0" smtClean="0">
                <a:solidFill>
                  <a:srgbClr val="FFFF00"/>
                </a:solidFill>
              </a:rPr>
              <a:t> 2 µg mL</a:t>
            </a:r>
            <a:r>
              <a:rPr lang="en-US" b="1" baseline="30000" dirty="0" smtClean="0">
                <a:solidFill>
                  <a:srgbClr val="FFFF00"/>
                </a:solidFill>
              </a:rPr>
              <a:t>–1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dari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masing-masing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digoxigenin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biotin-</a:t>
            </a:r>
            <a:r>
              <a:rPr lang="en-US" b="1" dirty="0" err="1" smtClean="0">
                <a:solidFill>
                  <a:srgbClr val="FFFF00"/>
                </a:solidFill>
              </a:rPr>
              <a:t>labelled</a:t>
            </a:r>
            <a:r>
              <a:rPr lang="en-US" b="1" dirty="0" smtClean="0">
                <a:solidFill>
                  <a:srgbClr val="FFFF00"/>
                </a:solidFill>
              </a:rPr>
              <a:t> genomic DNA, 50% (v/v) </a:t>
            </a:r>
            <a:r>
              <a:rPr lang="en-US" b="1" dirty="0" err="1" smtClean="0">
                <a:solidFill>
                  <a:srgbClr val="FFFF00"/>
                </a:solidFill>
              </a:rPr>
              <a:t>formamide</a:t>
            </a:r>
            <a:r>
              <a:rPr lang="en-US" b="1" dirty="0" smtClean="0">
                <a:solidFill>
                  <a:srgbClr val="FFFF00"/>
                </a:solidFill>
              </a:rPr>
              <a:t>, 10% (v/v) </a:t>
            </a:r>
            <a:r>
              <a:rPr lang="en-US" b="1" dirty="0" err="1" smtClean="0">
                <a:solidFill>
                  <a:srgbClr val="FFFF00"/>
                </a:solidFill>
              </a:rPr>
              <a:t>dextran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sulfat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2_SSC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blockin</a:t>
            </a:r>
            <a:r>
              <a:rPr lang="en-US" b="1" dirty="0" smtClean="0">
                <a:solidFill>
                  <a:srgbClr val="FFFF00"/>
                </a:solidFill>
              </a:rPr>
              <a:t> DNA </a:t>
            </a:r>
            <a:r>
              <a:rPr lang="en-US" b="1" dirty="0" err="1" smtClean="0">
                <a:solidFill>
                  <a:srgbClr val="FFFF00"/>
                </a:solidFill>
              </a:rPr>
              <a:t>tak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berlabel</a:t>
            </a:r>
            <a:r>
              <a:rPr lang="en-US" b="1" dirty="0" smtClean="0">
                <a:solidFill>
                  <a:srgbClr val="FFFF00"/>
                </a:solidFill>
              </a:rPr>
              <a:t> (50-dan 70-fold excess) </a:t>
            </a:r>
            <a:r>
              <a:rPr lang="en-US" b="1" dirty="0" err="1" smtClean="0">
                <a:solidFill>
                  <a:srgbClr val="FFFF00"/>
                </a:solidFill>
              </a:rPr>
              <a:t>didenaturisasi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dengan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mendidihkan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selama</a:t>
            </a:r>
            <a:r>
              <a:rPr lang="en-US" b="1" dirty="0" smtClean="0">
                <a:solidFill>
                  <a:srgbClr val="FFFF00"/>
                </a:solidFill>
              </a:rPr>
              <a:t> 10 </a:t>
            </a:r>
            <a:r>
              <a:rPr lang="en-US" b="1" dirty="0" err="1" smtClean="0">
                <a:solidFill>
                  <a:srgbClr val="FFFF00"/>
                </a:solidFill>
              </a:rPr>
              <a:t>menit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kemudian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ditempatkan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atas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es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selama</a:t>
            </a:r>
            <a:r>
              <a:rPr lang="en-US" b="1" dirty="0" smtClean="0">
                <a:solidFill>
                  <a:srgbClr val="FFFF00"/>
                </a:solidFill>
              </a:rPr>
              <a:t> 7 </a:t>
            </a:r>
            <a:r>
              <a:rPr lang="en-US" b="1" dirty="0" err="1" smtClean="0">
                <a:solidFill>
                  <a:srgbClr val="FFFF00"/>
                </a:solidFill>
              </a:rPr>
              <a:t>menit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352800"/>
            <a:ext cx="6172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FFFF00"/>
                </a:solidFill>
              </a:rPr>
              <a:t>Ketika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kedua</a:t>
            </a:r>
            <a:r>
              <a:rPr lang="en-US" b="1" dirty="0" smtClean="0">
                <a:solidFill>
                  <a:srgbClr val="FFFF00"/>
                </a:solidFill>
              </a:rPr>
              <a:t> probe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chromosome </a:t>
            </a:r>
            <a:r>
              <a:rPr lang="en-US" b="1" dirty="0" err="1" smtClean="0">
                <a:solidFill>
                  <a:srgbClr val="FFFF00"/>
                </a:solidFill>
              </a:rPr>
              <a:t>telah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denaturisasi</a:t>
            </a:r>
            <a:r>
              <a:rPr lang="en-US" b="1" dirty="0" smtClean="0">
                <a:solidFill>
                  <a:srgbClr val="FFFF00"/>
                </a:solidFill>
              </a:rPr>
              <a:t> probe </a:t>
            </a:r>
            <a:r>
              <a:rPr lang="en-US" b="1" dirty="0" err="1" smtClean="0">
                <a:solidFill>
                  <a:srgbClr val="FFFF00"/>
                </a:solidFill>
              </a:rPr>
              <a:t>diaplikasikan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pada</a:t>
            </a:r>
            <a:r>
              <a:rPr lang="en-US" b="1" dirty="0" smtClean="0">
                <a:solidFill>
                  <a:srgbClr val="FFFF00"/>
                </a:solidFill>
              </a:rPr>
              <a:t> slide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DNA-DNA in situ </a:t>
            </a:r>
            <a:r>
              <a:rPr lang="en-US" b="1" dirty="0" err="1" smtClean="0">
                <a:solidFill>
                  <a:srgbClr val="FFFF00"/>
                </a:solidFill>
              </a:rPr>
              <a:t>hibridisasi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dilakukan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pada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suhu</a:t>
            </a:r>
            <a:r>
              <a:rPr lang="en-US" b="1" dirty="0" smtClean="0">
                <a:solidFill>
                  <a:srgbClr val="FFFF00"/>
                </a:solidFill>
              </a:rPr>
              <a:t> 37</a:t>
            </a:r>
            <a:r>
              <a:rPr lang="en-US" b="1" baseline="30000" dirty="0" smtClean="0">
                <a:solidFill>
                  <a:srgbClr val="FFFF00"/>
                </a:solidFill>
              </a:rPr>
              <a:t>o</a:t>
            </a:r>
            <a:r>
              <a:rPr lang="en-US" b="1" dirty="0" smtClean="0">
                <a:solidFill>
                  <a:srgbClr val="FFFF00"/>
                </a:solidFill>
              </a:rPr>
              <a:t>C </a:t>
            </a:r>
            <a:r>
              <a:rPr lang="en-US" b="1" dirty="0" err="1" smtClean="0">
                <a:solidFill>
                  <a:srgbClr val="FFFF00"/>
                </a:solidFill>
              </a:rPr>
              <a:t>dalam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kamar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lembab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selama</a:t>
            </a:r>
            <a:r>
              <a:rPr lang="en-US" b="1" dirty="0" smtClean="0">
                <a:solidFill>
                  <a:srgbClr val="FFFF00"/>
                </a:solidFill>
              </a:rPr>
              <a:t> 20 jam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953000"/>
            <a:ext cx="87630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FFFF00"/>
                </a:solidFill>
              </a:rPr>
              <a:t>Sesudah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hibridisasi</a:t>
            </a:r>
            <a:r>
              <a:rPr lang="en-US" b="1" dirty="0" smtClean="0">
                <a:solidFill>
                  <a:srgbClr val="FFFF00"/>
                </a:solidFill>
              </a:rPr>
              <a:t>  slide </a:t>
            </a:r>
            <a:r>
              <a:rPr lang="en-US" b="1" dirty="0" err="1" smtClean="0">
                <a:solidFill>
                  <a:srgbClr val="FFFF00"/>
                </a:solidFill>
              </a:rPr>
              <a:t>dicuci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dilaksanakan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dua</a:t>
            </a:r>
            <a:r>
              <a:rPr lang="en-US" b="1" dirty="0" smtClean="0">
                <a:solidFill>
                  <a:srgbClr val="FFFF00"/>
                </a:solidFill>
              </a:rPr>
              <a:t> kali </a:t>
            </a:r>
            <a:r>
              <a:rPr lang="en-US" b="1" dirty="0" err="1" smtClean="0">
                <a:solidFill>
                  <a:srgbClr val="FFFF00"/>
                </a:solidFill>
              </a:rPr>
              <a:t>masing-masing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selama</a:t>
            </a:r>
            <a:r>
              <a:rPr lang="en-US" b="1" dirty="0" smtClean="0">
                <a:solidFill>
                  <a:srgbClr val="FFFF00"/>
                </a:solidFill>
              </a:rPr>
              <a:t> 2 </a:t>
            </a:r>
            <a:r>
              <a:rPr lang="en-US" b="1" dirty="0" err="1" smtClean="0">
                <a:solidFill>
                  <a:srgbClr val="FFFF00"/>
                </a:solidFill>
              </a:rPr>
              <a:t>menit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pada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suhu</a:t>
            </a:r>
            <a:r>
              <a:rPr lang="en-US" b="1" dirty="0" smtClean="0">
                <a:solidFill>
                  <a:srgbClr val="FFFF00"/>
                </a:solidFill>
              </a:rPr>
              <a:t> 42</a:t>
            </a:r>
            <a:r>
              <a:rPr lang="en-US" b="1" baseline="30000" dirty="0" smtClean="0">
                <a:solidFill>
                  <a:srgbClr val="FFFF00"/>
                </a:solidFill>
              </a:rPr>
              <a:t>o</a:t>
            </a:r>
            <a:r>
              <a:rPr lang="en-US" b="1" dirty="0" smtClean="0">
                <a:solidFill>
                  <a:srgbClr val="FFFF00"/>
                </a:solidFill>
              </a:rPr>
              <a:t>C </a:t>
            </a:r>
            <a:r>
              <a:rPr lang="en-US" b="1" dirty="0" err="1" smtClean="0">
                <a:solidFill>
                  <a:srgbClr val="FFFF00"/>
                </a:solidFill>
              </a:rPr>
              <a:t>dalam</a:t>
            </a:r>
            <a:r>
              <a:rPr lang="en-US" b="1" dirty="0" smtClean="0">
                <a:solidFill>
                  <a:srgbClr val="FFFF00"/>
                </a:solidFill>
              </a:rPr>
              <a:t> 2xSSC, </a:t>
            </a:r>
            <a:r>
              <a:rPr lang="en-US" b="1" dirty="0" err="1" smtClean="0">
                <a:solidFill>
                  <a:srgbClr val="FFFF00"/>
                </a:solidFill>
              </a:rPr>
              <a:t>dua</a:t>
            </a:r>
            <a:r>
              <a:rPr lang="en-US" b="1" dirty="0" smtClean="0">
                <a:solidFill>
                  <a:srgbClr val="FFFF00"/>
                </a:solidFill>
              </a:rPr>
              <a:t> kali </a:t>
            </a:r>
            <a:r>
              <a:rPr lang="en-US" b="1" dirty="0" err="1" smtClean="0">
                <a:solidFill>
                  <a:srgbClr val="FFFF00"/>
                </a:solidFill>
              </a:rPr>
              <a:t>selama</a:t>
            </a:r>
            <a:r>
              <a:rPr lang="en-US" b="1" dirty="0" smtClean="0">
                <a:solidFill>
                  <a:srgbClr val="FFFF00"/>
                </a:solidFill>
              </a:rPr>
              <a:t> 5 </a:t>
            </a:r>
            <a:r>
              <a:rPr lang="en-US" b="1" dirty="0" err="1" smtClean="0">
                <a:solidFill>
                  <a:srgbClr val="FFFF00"/>
                </a:solidFill>
              </a:rPr>
              <a:t>menit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masing-masing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pada</a:t>
            </a:r>
            <a:r>
              <a:rPr lang="en-US" b="1" dirty="0" smtClean="0">
                <a:solidFill>
                  <a:srgbClr val="FFFF00"/>
                </a:solidFill>
              </a:rPr>
              <a:t> 42</a:t>
            </a:r>
            <a:r>
              <a:rPr lang="en-US" b="1" baseline="30000" dirty="0" smtClean="0">
                <a:solidFill>
                  <a:srgbClr val="FFFF00"/>
                </a:solidFill>
              </a:rPr>
              <a:t>o</a:t>
            </a:r>
            <a:r>
              <a:rPr lang="en-US" b="1" dirty="0" smtClean="0">
                <a:solidFill>
                  <a:srgbClr val="FFFF00"/>
                </a:solidFill>
              </a:rPr>
              <a:t>C </a:t>
            </a:r>
            <a:r>
              <a:rPr lang="en-US" b="1" dirty="0" err="1" smtClean="0">
                <a:solidFill>
                  <a:srgbClr val="FFFF00"/>
                </a:solidFill>
              </a:rPr>
              <a:t>dalam</a:t>
            </a:r>
            <a:r>
              <a:rPr lang="en-US" b="1" dirty="0" smtClean="0">
                <a:solidFill>
                  <a:srgbClr val="FFFF00"/>
                </a:solidFill>
              </a:rPr>
              <a:t> 0,1xSSC,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tiga</a:t>
            </a:r>
            <a:r>
              <a:rPr lang="en-US" b="1" dirty="0" smtClean="0">
                <a:solidFill>
                  <a:srgbClr val="FFFF00"/>
                </a:solidFill>
              </a:rPr>
              <a:t> kali </a:t>
            </a:r>
            <a:r>
              <a:rPr lang="en-US" b="1" dirty="0" err="1" smtClean="0">
                <a:solidFill>
                  <a:srgbClr val="FFFF00"/>
                </a:solidFill>
              </a:rPr>
              <a:t>selama</a:t>
            </a:r>
            <a:r>
              <a:rPr lang="en-US" b="1" dirty="0" smtClean="0">
                <a:solidFill>
                  <a:srgbClr val="FFFF00"/>
                </a:solidFill>
              </a:rPr>
              <a:t> 3 </a:t>
            </a:r>
            <a:r>
              <a:rPr lang="en-US" b="1" dirty="0" err="1" smtClean="0">
                <a:solidFill>
                  <a:srgbClr val="FFFF00"/>
                </a:solidFill>
              </a:rPr>
              <a:t>menit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masing-masing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pada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suhu</a:t>
            </a:r>
            <a:r>
              <a:rPr lang="en-US" b="1" dirty="0" smtClean="0">
                <a:solidFill>
                  <a:srgbClr val="FFFF00"/>
                </a:solidFill>
              </a:rPr>
              <a:t> 42</a:t>
            </a:r>
            <a:r>
              <a:rPr lang="en-US" b="1" baseline="30000" dirty="0" smtClean="0">
                <a:solidFill>
                  <a:srgbClr val="FFFF00"/>
                </a:solidFill>
              </a:rPr>
              <a:t>o</a:t>
            </a:r>
            <a:r>
              <a:rPr lang="en-US" b="1" dirty="0" smtClean="0">
                <a:solidFill>
                  <a:srgbClr val="FFFF00"/>
                </a:solidFill>
              </a:rPr>
              <a:t>C </a:t>
            </a:r>
            <a:r>
              <a:rPr lang="en-US" b="1" dirty="0" err="1" smtClean="0">
                <a:solidFill>
                  <a:srgbClr val="FFFF00"/>
                </a:solidFill>
              </a:rPr>
              <a:t>dalam</a:t>
            </a:r>
            <a:r>
              <a:rPr lang="en-US" b="1" dirty="0" smtClean="0">
                <a:solidFill>
                  <a:srgbClr val="FFFF00"/>
                </a:solidFill>
              </a:rPr>
              <a:t> 2_SSC.  </a:t>
            </a:r>
            <a:r>
              <a:rPr lang="en-US" b="1" dirty="0" err="1" smtClean="0">
                <a:solidFill>
                  <a:srgbClr val="FFFF00"/>
                </a:solidFill>
              </a:rPr>
              <a:t>Secara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khusus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larutan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pencuci</a:t>
            </a:r>
            <a:r>
              <a:rPr lang="en-US" b="1" dirty="0" smtClean="0">
                <a:solidFill>
                  <a:srgbClr val="FFFF00"/>
                </a:solidFill>
              </a:rPr>
              <a:t> yang </a:t>
            </a:r>
            <a:r>
              <a:rPr lang="en-US" b="1" dirty="0" err="1" smtClean="0">
                <a:solidFill>
                  <a:srgbClr val="FFFF00"/>
                </a:solidFill>
              </a:rPr>
              <a:t>digunakan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adalah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dua</a:t>
            </a:r>
            <a:r>
              <a:rPr lang="en-US" b="1" dirty="0" smtClean="0">
                <a:solidFill>
                  <a:srgbClr val="FFFF00"/>
                </a:solidFill>
              </a:rPr>
              <a:t> kali </a:t>
            </a:r>
            <a:r>
              <a:rPr lang="en-US" b="1" dirty="0" err="1" smtClean="0">
                <a:solidFill>
                  <a:srgbClr val="FFFF00"/>
                </a:solidFill>
              </a:rPr>
              <a:t>selama</a:t>
            </a:r>
            <a:r>
              <a:rPr lang="en-US" b="1" dirty="0" smtClean="0">
                <a:solidFill>
                  <a:srgbClr val="FFFF00"/>
                </a:solidFill>
              </a:rPr>
              <a:t> 2 </a:t>
            </a:r>
            <a:r>
              <a:rPr lang="en-US" b="1" dirty="0" err="1" smtClean="0">
                <a:solidFill>
                  <a:srgbClr val="FFFF00"/>
                </a:solidFill>
              </a:rPr>
              <a:t>menit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masing-masing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pada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suhu</a:t>
            </a:r>
            <a:r>
              <a:rPr lang="en-US" b="1" dirty="0" smtClean="0">
                <a:solidFill>
                  <a:srgbClr val="FFFF00"/>
                </a:solidFill>
              </a:rPr>
              <a:t> 42</a:t>
            </a:r>
            <a:r>
              <a:rPr lang="en-US" b="1" baseline="30000" dirty="0" smtClean="0">
                <a:solidFill>
                  <a:srgbClr val="FFFF00"/>
                </a:solidFill>
              </a:rPr>
              <a:t>o</a:t>
            </a:r>
            <a:r>
              <a:rPr lang="en-US" b="1" dirty="0" smtClean="0">
                <a:solidFill>
                  <a:srgbClr val="FFFF00"/>
                </a:solidFill>
              </a:rPr>
              <a:t>C </a:t>
            </a:r>
            <a:r>
              <a:rPr lang="en-US" b="1" dirty="0" err="1" smtClean="0">
                <a:solidFill>
                  <a:srgbClr val="FFFF00"/>
                </a:solidFill>
              </a:rPr>
              <a:t>dalam</a:t>
            </a:r>
            <a:r>
              <a:rPr lang="en-US" b="1" dirty="0" smtClean="0">
                <a:solidFill>
                  <a:srgbClr val="FFFF00"/>
                </a:solidFill>
              </a:rPr>
              <a:t> 2xSSC, </a:t>
            </a:r>
            <a:r>
              <a:rPr lang="en-US" b="1" dirty="0" err="1" smtClean="0">
                <a:solidFill>
                  <a:srgbClr val="FFFF00"/>
                </a:solidFill>
              </a:rPr>
              <a:t>dalam</a:t>
            </a:r>
            <a:r>
              <a:rPr lang="en-US" b="1" dirty="0" smtClean="0">
                <a:solidFill>
                  <a:srgbClr val="FFFF00"/>
                </a:solidFill>
              </a:rPr>
              <a:t> 20% </a:t>
            </a:r>
            <a:r>
              <a:rPr lang="en-US" b="1" dirty="0" err="1" smtClean="0">
                <a:solidFill>
                  <a:srgbClr val="FFFF00"/>
                </a:solidFill>
              </a:rPr>
              <a:t>formamide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dan</a:t>
            </a:r>
            <a:r>
              <a:rPr lang="en-US" b="1" dirty="0" smtClean="0">
                <a:solidFill>
                  <a:srgbClr val="FFFF00"/>
                </a:solidFill>
              </a:rPr>
              <a:t> 0,1xSSC </a:t>
            </a:r>
            <a:r>
              <a:rPr lang="en-US" b="1" dirty="0" err="1" smtClean="0">
                <a:solidFill>
                  <a:srgbClr val="FFFF00"/>
                </a:solidFill>
              </a:rPr>
              <a:t>selama</a:t>
            </a:r>
            <a:r>
              <a:rPr lang="en-US" b="1" dirty="0" smtClean="0">
                <a:solidFill>
                  <a:srgbClr val="FFFF00"/>
                </a:solidFill>
              </a:rPr>
              <a:t> 10 </a:t>
            </a:r>
            <a:r>
              <a:rPr lang="en-US" b="1" dirty="0" err="1" smtClean="0">
                <a:solidFill>
                  <a:srgbClr val="FFFF00"/>
                </a:solidFill>
              </a:rPr>
              <a:t>menit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pada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suhu</a:t>
            </a:r>
            <a:r>
              <a:rPr lang="en-US" b="1" dirty="0" smtClean="0">
                <a:solidFill>
                  <a:srgbClr val="FFFF00"/>
                </a:solidFill>
              </a:rPr>
              <a:t> 42</a:t>
            </a:r>
            <a:r>
              <a:rPr lang="en-US" b="1" baseline="30000" dirty="0" smtClean="0">
                <a:solidFill>
                  <a:srgbClr val="FFFF00"/>
                </a:solidFill>
              </a:rPr>
              <a:t>o</a:t>
            </a:r>
            <a:r>
              <a:rPr lang="en-US" b="1" dirty="0" smtClean="0">
                <a:solidFill>
                  <a:srgbClr val="FFFF00"/>
                </a:solidFill>
              </a:rPr>
              <a:t>C, </a:t>
            </a:r>
            <a:r>
              <a:rPr lang="en-US" b="1" dirty="0" err="1" smtClean="0">
                <a:solidFill>
                  <a:srgbClr val="FFFF00"/>
                </a:solidFill>
              </a:rPr>
              <a:t>dua</a:t>
            </a:r>
            <a:r>
              <a:rPr lang="en-US" b="1" dirty="0" smtClean="0">
                <a:solidFill>
                  <a:srgbClr val="FFFF00"/>
                </a:solidFill>
              </a:rPr>
              <a:t> kali </a:t>
            </a:r>
            <a:r>
              <a:rPr lang="en-US" b="1" dirty="0" err="1" smtClean="0">
                <a:solidFill>
                  <a:srgbClr val="FFFF00"/>
                </a:solidFill>
              </a:rPr>
              <a:t>selama</a:t>
            </a:r>
            <a:r>
              <a:rPr lang="en-US" b="1" dirty="0" smtClean="0">
                <a:solidFill>
                  <a:srgbClr val="FFFF00"/>
                </a:solidFill>
              </a:rPr>
              <a:t> 5 </a:t>
            </a:r>
            <a:r>
              <a:rPr lang="en-US" b="1" dirty="0" err="1" smtClean="0">
                <a:solidFill>
                  <a:srgbClr val="FFFF00"/>
                </a:solidFill>
              </a:rPr>
              <a:t>menit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masing-masing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pada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suhu</a:t>
            </a:r>
            <a:r>
              <a:rPr lang="en-US" b="1" dirty="0" smtClean="0">
                <a:solidFill>
                  <a:srgbClr val="FFFF00"/>
                </a:solidFill>
              </a:rPr>
              <a:t> 42</a:t>
            </a:r>
            <a:r>
              <a:rPr lang="en-US" b="1" baseline="30000" dirty="0" smtClean="0">
                <a:solidFill>
                  <a:srgbClr val="FFFF00"/>
                </a:solidFill>
              </a:rPr>
              <a:t>o</a:t>
            </a:r>
            <a:r>
              <a:rPr lang="en-US" b="1" dirty="0" smtClean="0">
                <a:solidFill>
                  <a:srgbClr val="FFFF00"/>
                </a:solidFill>
              </a:rPr>
              <a:t>C </a:t>
            </a:r>
            <a:r>
              <a:rPr lang="en-US" b="1" dirty="0" err="1" smtClean="0">
                <a:solidFill>
                  <a:srgbClr val="FFFF00"/>
                </a:solidFill>
              </a:rPr>
              <a:t>dalam</a:t>
            </a:r>
            <a:r>
              <a:rPr lang="en-US" b="1" dirty="0" smtClean="0">
                <a:solidFill>
                  <a:srgbClr val="FFFF00"/>
                </a:solidFill>
              </a:rPr>
              <a:t> 2xSSC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343400" y="2971800"/>
            <a:ext cx="533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343400" y="4495800"/>
            <a:ext cx="533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0979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RESULTS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Gambar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FISH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probe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rDNA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45S (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hijau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5S (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biru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pucuk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akar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Medicago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marina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(A,B),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arborea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(C-F),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strasseri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(G-I)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 citrine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(J-L).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Semua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diwarnai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DAPI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blue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  (A) Nucleus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interfase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Medicago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marina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menunjukkan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daerah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rDNA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45S (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hijau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empat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daerah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rDNA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5S (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merah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(B)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 marina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FISH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ganda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metaphase,; (C)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arborea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nucleus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interfase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menunjukkan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perenggangan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locus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rDNA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45S; (D)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arborea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metaphase yang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menunjukkan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sub-terminal locus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rDNA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45S; (E)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arborea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metaphase yang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menunjukkan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empat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daerah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proximal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rDNA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5S; (F)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arborea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FISH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ganda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metaphase, yang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menunjukkan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rDNA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45S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empat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daerah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proximal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rDNA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5S; 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86000"/>
            <a:ext cx="7696200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86000"/>
            <a:ext cx="5257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1"/>
            <a:ext cx="7924800" cy="1981199"/>
          </a:xfrm>
        </p:spPr>
        <p:txBody>
          <a:bodyPr>
            <a:noAutofit/>
          </a:bodyPr>
          <a:lstStyle/>
          <a:p>
            <a:pPr lvl="0" algn="just" fontAlgn="base">
              <a:spcAft>
                <a:spcPct val="0"/>
              </a:spcAf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strasseri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nuclei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interfase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menunjukkan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penggabungan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locus 45S; (H)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strasseri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nucleus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interfase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menunjukkan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empat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tanda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hibridisasi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rDNA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5S; (I)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strasseri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FISH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ganda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sel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metaphase yang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menunjukkan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empat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daerah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proximal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rDNA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5S (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merah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daerah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sub-terminal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rDNA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45S (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hijau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(J)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 citrine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nucleus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interfase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menunjukkan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signal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rDNA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45S; (K)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 citrine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nucleus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interfase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menunjukkan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sepuluh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daerah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kompak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rDNA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5S; (L)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 citrine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sel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metaphase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signal FISH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rDNA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5S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45S,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pasang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chromosome yang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menunjukkan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signal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sangat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kecil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hibridisasi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5S.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Kepala-panah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menunjukkan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pasangan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chromosome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heteromorfik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mengambarkan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intensitas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berbeda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signal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hibridisasi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45S. </a:t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Skala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bar = 10 mm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7772400" cy="449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09800"/>
            <a:ext cx="5181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305800" cy="1981200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Gambar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2. </a:t>
            </a:r>
            <a:r>
              <a:rPr lang="en-US" sz="2000" b="1" dirty="0" smtClean="0">
                <a:solidFill>
                  <a:srgbClr val="002060"/>
                </a:solidFill>
              </a:rPr>
              <a:t>GISH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pada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chromosome metaphase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dari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US" sz="2000" b="1" i="1" dirty="0" err="1" smtClean="0">
                <a:solidFill>
                  <a:schemeClr val="accent5">
                    <a:lumMod val="50000"/>
                  </a:schemeClr>
                </a:solidFill>
              </a:rPr>
              <a:t>citrina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secara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serempak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dihibridisasi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dengan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probe genomic 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US" sz="2000" b="1" i="1" dirty="0" err="1" smtClean="0">
                <a:solidFill>
                  <a:schemeClr val="accent5">
                    <a:lumMod val="50000"/>
                  </a:schemeClr>
                </a:solidFill>
              </a:rPr>
              <a:t>arborea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(A)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US" sz="2000" b="1" i="1" dirty="0" err="1" smtClean="0">
                <a:solidFill>
                  <a:schemeClr val="accent5">
                    <a:lumMod val="50000"/>
                  </a:schemeClr>
                </a:solidFill>
              </a:rPr>
              <a:t>strasseri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(B).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Semua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sel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diwarnai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dengan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DAPI (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</a:rPr>
              <a:t>abu-abu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Pada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hibridisasi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silang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US" sz="2000" b="1" i="1" dirty="0" err="1" smtClean="0">
                <a:solidFill>
                  <a:schemeClr val="accent5">
                    <a:lumMod val="50000"/>
                  </a:schemeClr>
                </a:solidFill>
              </a:rPr>
              <a:t>citrina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dipotong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pada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segmen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terminal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constriction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sekunder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dari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chromosome yang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ditempatkan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ditunjukkan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dengan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anak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panah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). </a:t>
            </a:r>
            <a:b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</a:t>
            </a:r>
            <a:r>
              <a:rPr lang="en-US" sz="2000" b="1" dirty="0" err="1" smtClean="0">
                <a:solidFill>
                  <a:srgbClr val="002060"/>
                </a:solidFill>
              </a:rPr>
              <a:t>Skala</a:t>
            </a:r>
            <a:r>
              <a:rPr lang="en-US" sz="2000" b="1" dirty="0" smtClean="0">
                <a:solidFill>
                  <a:srgbClr val="002060"/>
                </a:solidFill>
              </a:rPr>
              <a:t> bar = 10 mm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001000" cy="426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533400"/>
            <a:ext cx="7010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M. marina diploid (2n -= 16)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memiliki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satu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45S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dua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5S loci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rDNA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suatu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pola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yang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biasanya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terdeteksi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pada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penelitian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sebelumnya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dari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spesies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Medicago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diploid.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Namun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demikian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spesies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poliploid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dari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golongan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Dendrotelis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terjadi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seperti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yang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diharapkan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Spesies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</a:rPr>
              <a:t>arborea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</a:rPr>
              <a:t>strasseri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tetraploid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(2n = 32)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memiliki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satu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locus 45S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rDNA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dua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loci rDNA5S,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sedangkan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pada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M. citrine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hexaploid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empat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rDNA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45S 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lima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rDNA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5S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telah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terdeteksi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Tidak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ada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chromosome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tunggal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dari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</a:rPr>
              <a:t>citrina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diberi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tanda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yang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sama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setelah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penggunaan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genomic probe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dari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</a:rPr>
              <a:t>arborea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</a:rPr>
              <a:t>strasseri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Namun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tanda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hibridisasi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silang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pada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</a:rPr>
              <a:t>citrina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terbatas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pada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lengan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chromosome terminal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daerah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NOR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CONCLUSIONS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143000"/>
            <a:ext cx="8153400" cy="5410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Hasil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FISH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mendukung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hubungan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dekat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antara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</a:rPr>
              <a:t>arborea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</a:rPr>
              <a:t>strasseri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pada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spesies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tetraploid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tersebut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loci NOR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pernah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mengalami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kejadian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diploidisasi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kehilangan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urutan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fisik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suatu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tampilan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citogenik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sehingga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tidak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ditunjukkan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pada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genus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spesies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lain. 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3275" algn="just"/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Jumlah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yang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banyak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rDNA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loci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hasil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GISH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mendukung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status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khusus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untuk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</a:rPr>
              <a:t>citrina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hexaploid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ini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diduga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bahwa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spesies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ini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bukan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autoploid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keturunan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dari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</a:rPr>
              <a:t>arborea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atau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</a:rPr>
              <a:t>strasseri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Lebih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lanjut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data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molekuler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citogenic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tidak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sesuai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hipotesis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bahwa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</a:rPr>
              <a:t>arborea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</a:rPr>
              <a:t>strasseri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termasuk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dalam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asal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dari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</a:rPr>
              <a:t>citrina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3275" algn="just"/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Peta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FISH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dapat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digunakan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sebagai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alat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efisien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untuk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menentukan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konstribusi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genomic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dari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M. 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</a:rPr>
              <a:t>citrina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pada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hybrid somatic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spesies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medicago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yang lain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04800" y="12954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066800" y="28956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04800" y="41910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066800" y="51816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INTRODUCTION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219200"/>
            <a:ext cx="7772400" cy="4800600"/>
          </a:xfrm>
        </p:spPr>
        <p:txBody>
          <a:bodyPr>
            <a:normAutofit/>
          </a:bodyPr>
          <a:lstStyle/>
          <a:p>
            <a:pPr marL="234950" algn="just"/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Medicago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adalah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genus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dari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famili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legume (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</a:rPr>
              <a:t>Fabaceae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) yang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termasuk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spesies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penting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secara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ekonomi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pertanian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yaitu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sativa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, alfalfa)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model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organisme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untuk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biologi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legume (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</a:rPr>
              <a:t>truncatula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</a:p>
          <a:p>
            <a:pPr marL="234950" algn="l"/>
            <a:endParaRPr lang="en-US" sz="2000" b="1" dirty="0" smtClean="0">
              <a:solidFill>
                <a:srgbClr val="002060"/>
              </a:solidFill>
            </a:endParaRPr>
          </a:p>
          <a:p>
            <a:pPr marL="234950" algn="just"/>
            <a:r>
              <a:rPr lang="en-US" sz="2000" b="1" dirty="0" err="1" smtClean="0">
                <a:solidFill>
                  <a:srgbClr val="002060"/>
                </a:solidFill>
              </a:rPr>
              <a:t>Berlainan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dengan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medicago</a:t>
            </a:r>
            <a:r>
              <a:rPr lang="en-US" sz="2000" b="1" dirty="0">
                <a:solidFill>
                  <a:srgbClr val="002060"/>
                </a:solidFill>
              </a:rPr>
              <a:t> yang </a:t>
            </a:r>
            <a:r>
              <a:rPr lang="en-US" sz="2000" b="1" dirty="0" smtClean="0">
                <a:solidFill>
                  <a:srgbClr val="002060"/>
                </a:solidFill>
              </a:rPr>
              <a:t>lain, </a:t>
            </a:r>
            <a:r>
              <a:rPr lang="en-US" sz="2000" b="1" dirty="0">
                <a:solidFill>
                  <a:srgbClr val="002060"/>
                </a:solidFill>
              </a:rPr>
              <a:t>yang </a:t>
            </a:r>
            <a:r>
              <a:rPr lang="en-US" sz="2000" b="1" dirty="0" err="1">
                <a:solidFill>
                  <a:srgbClr val="002060"/>
                </a:solidFill>
              </a:rPr>
              <a:t>merupakan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semak</a:t>
            </a:r>
            <a:r>
              <a:rPr lang="en-US" sz="2000" b="1" dirty="0">
                <a:solidFill>
                  <a:srgbClr val="002060"/>
                </a:solidFill>
              </a:rPr>
              <a:t>/herbal </a:t>
            </a:r>
            <a:r>
              <a:rPr lang="en-US" sz="2000" b="1" dirty="0" err="1">
                <a:solidFill>
                  <a:srgbClr val="002060"/>
                </a:solidFill>
              </a:rPr>
              <a:t>semusim</a:t>
            </a:r>
            <a:r>
              <a:rPr lang="en-US" sz="2000" b="1" dirty="0">
                <a:solidFill>
                  <a:srgbClr val="002060"/>
                </a:solidFill>
              </a:rPr>
              <a:t>/annual </a:t>
            </a:r>
            <a:r>
              <a:rPr lang="en-US" sz="2000" b="1" dirty="0" err="1">
                <a:solidFill>
                  <a:srgbClr val="002060"/>
                </a:solidFill>
              </a:rPr>
              <a:t>atau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tahunan</a:t>
            </a:r>
            <a:r>
              <a:rPr lang="en-US" sz="2000" b="1" dirty="0">
                <a:solidFill>
                  <a:srgbClr val="002060"/>
                </a:solidFill>
              </a:rPr>
              <a:t>/perennial, </a:t>
            </a:r>
            <a:r>
              <a:rPr lang="en-US" sz="2000" b="1" dirty="0" err="1">
                <a:solidFill>
                  <a:srgbClr val="002060"/>
                </a:solidFill>
              </a:rPr>
              <a:t>golongan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Dendrotelis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meliputi</a:t>
            </a:r>
            <a:r>
              <a:rPr lang="en-US" sz="2000" b="1" dirty="0">
                <a:solidFill>
                  <a:srgbClr val="002060"/>
                </a:solidFill>
              </a:rPr>
              <a:t> herbal/</a:t>
            </a:r>
            <a:r>
              <a:rPr lang="en-US" sz="2000" b="1" dirty="0" err="1">
                <a:solidFill>
                  <a:srgbClr val="002060"/>
                </a:solidFill>
              </a:rPr>
              <a:t>semak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berkayu</a:t>
            </a:r>
            <a:r>
              <a:rPr lang="en-US" sz="2000" b="1" dirty="0">
                <a:solidFill>
                  <a:srgbClr val="002060"/>
                </a:solidFill>
              </a:rPr>
              <a:t> yang </a:t>
            </a:r>
            <a:r>
              <a:rPr lang="en-US" sz="2000" b="1" dirty="0" err="1">
                <a:solidFill>
                  <a:srgbClr val="002060"/>
                </a:solidFill>
              </a:rPr>
              <a:t>dapat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mencapai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tinggi</a:t>
            </a:r>
            <a:r>
              <a:rPr lang="en-US" sz="2000" b="1" dirty="0">
                <a:solidFill>
                  <a:srgbClr val="002060"/>
                </a:solidFill>
              </a:rPr>
              <a:t> 4 m, </a:t>
            </a:r>
            <a:r>
              <a:rPr lang="en-US" sz="2000" b="1" dirty="0" err="1">
                <a:solidFill>
                  <a:srgbClr val="002060"/>
                </a:solidFill>
              </a:rPr>
              <a:t>dengan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batang</a:t>
            </a:r>
            <a:r>
              <a:rPr lang="en-US" sz="2000" b="1" dirty="0">
                <a:solidFill>
                  <a:srgbClr val="002060"/>
                </a:solidFill>
              </a:rPr>
              <a:t> perennial (</a:t>
            </a:r>
            <a:r>
              <a:rPr lang="en-US" sz="2000" b="1" dirty="0" err="1">
                <a:solidFill>
                  <a:srgbClr val="002060"/>
                </a:solidFill>
              </a:rPr>
              <a:t>keras</a:t>
            </a:r>
            <a:r>
              <a:rPr lang="en-US" sz="2000" b="1" dirty="0">
                <a:solidFill>
                  <a:srgbClr val="002060"/>
                </a:solidFill>
              </a:rPr>
              <a:t>) yang </a:t>
            </a:r>
            <a:r>
              <a:rPr lang="en-US" sz="2000" b="1" dirty="0" err="1">
                <a:solidFill>
                  <a:srgbClr val="002060"/>
                </a:solidFill>
              </a:rPr>
              <a:t>memilki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lingkar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tahun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batang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dan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kulit</a:t>
            </a:r>
            <a:r>
              <a:rPr lang="en-US" sz="2000" b="1" dirty="0">
                <a:solidFill>
                  <a:srgbClr val="002060"/>
                </a:solidFill>
              </a:rPr>
              <a:t> yang </a:t>
            </a:r>
            <a:r>
              <a:rPr lang="en-US" sz="2000" b="1" dirty="0" err="1">
                <a:solidFill>
                  <a:srgbClr val="002060"/>
                </a:solidFill>
              </a:rPr>
              <a:t>dibentuk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oleh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kambium</a:t>
            </a:r>
            <a:r>
              <a:rPr lang="en-US" sz="2000" b="1" dirty="0">
                <a:solidFill>
                  <a:srgbClr val="002060"/>
                </a:solidFill>
              </a:rPr>
              <a:t> (Small and </a:t>
            </a:r>
            <a:r>
              <a:rPr lang="en-US" sz="2000" b="1" dirty="0" err="1">
                <a:solidFill>
                  <a:srgbClr val="002060"/>
                </a:solidFill>
              </a:rPr>
              <a:t>Jomphe</a:t>
            </a:r>
            <a:r>
              <a:rPr lang="en-US" sz="2000" b="1" dirty="0">
                <a:solidFill>
                  <a:srgbClr val="002060"/>
                </a:solidFill>
              </a:rPr>
              <a:t>, 1989</a:t>
            </a:r>
            <a:r>
              <a:rPr lang="en-US" sz="2000" b="1" dirty="0" smtClean="0">
                <a:solidFill>
                  <a:srgbClr val="002060"/>
                </a:solidFill>
              </a:rPr>
              <a:t>).</a:t>
            </a:r>
          </a:p>
          <a:p>
            <a:pPr marL="234950" algn="just"/>
            <a:r>
              <a:rPr lang="en-US" sz="2000" b="1" dirty="0" err="1" smtClean="0">
                <a:solidFill>
                  <a:srgbClr val="002060"/>
                </a:solidFill>
              </a:rPr>
              <a:t>Tiga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diantaranya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adalah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</a:rPr>
              <a:t>arborea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2000" b="1" i="1" dirty="0" err="1" smtClean="0">
                <a:solidFill>
                  <a:schemeClr val="accent5">
                    <a:lumMod val="50000"/>
                  </a:schemeClr>
                </a:solidFill>
              </a:rPr>
              <a:t>citrina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</a:rPr>
              <a:t>strasseri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234950" algn="l"/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34950" algn="just"/>
            <a:r>
              <a:rPr lang="en-US" sz="2000" dirty="0" err="1">
                <a:solidFill>
                  <a:srgbClr val="002060"/>
                </a:solidFill>
              </a:rPr>
              <a:t>Tiga</a:t>
            </a:r>
            <a:r>
              <a:rPr lang="en-US" sz="2000" dirty="0">
                <a:solidFill>
                  <a:srgbClr val="002060"/>
                </a:solidFill>
              </a:rPr>
              <a:t> medics </a:t>
            </a:r>
            <a:r>
              <a:rPr lang="en-US" sz="2000" dirty="0" err="1">
                <a:solidFill>
                  <a:srgbClr val="002060"/>
                </a:solidFill>
              </a:rPr>
              <a:t>berkayu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tersebut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adalah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polyploid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i="1" dirty="0">
                <a:solidFill>
                  <a:srgbClr val="002060"/>
                </a:solidFill>
              </a:rPr>
              <a:t>M. </a:t>
            </a:r>
            <a:r>
              <a:rPr lang="en-US" sz="2000" i="1" dirty="0" err="1">
                <a:solidFill>
                  <a:srgbClr val="002060"/>
                </a:solidFill>
              </a:rPr>
              <a:t>arborea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i="1" dirty="0">
                <a:solidFill>
                  <a:srgbClr val="002060"/>
                </a:solidFill>
              </a:rPr>
              <a:t>M. </a:t>
            </a:r>
            <a:r>
              <a:rPr lang="en-US" sz="2000" i="1" dirty="0" err="1">
                <a:solidFill>
                  <a:srgbClr val="002060"/>
                </a:solidFill>
              </a:rPr>
              <a:t>strasseri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adalah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tetraploid</a:t>
            </a:r>
            <a:r>
              <a:rPr lang="en-US" sz="2000" dirty="0">
                <a:solidFill>
                  <a:srgbClr val="002060"/>
                </a:solidFill>
              </a:rPr>
              <a:t> (2n=32; </a:t>
            </a:r>
            <a:r>
              <a:rPr lang="en-US" sz="2000" dirty="0" err="1">
                <a:solidFill>
                  <a:srgbClr val="002060"/>
                </a:solidFill>
              </a:rPr>
              <a:t>Falistocco</a:t>
            </a:r>
            <a:r>
              <a:rPr lang="en-US" sz="2000" dirty="0">
                <a:solidFill>
                  <a:srgbClr val="002060"/>
                </a:solidFill>
              </a:rPr>
              <a:t> (1987) </a:t>
            </a:r>
            <a:r>
              <a:rPr lang="en-US" sz="2000" dirty="0" err="1">
                <a:solidFill>
                  <a:srgbClr val="002060"/>
                </a:solidFill>
              </a:rPr>
              <a:t>dan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Gonza´lez</a:t>
            </a:r>
            <a:r>
              <a:rPr lang="en-US" sz="2000" dirty="0">
                <a:solidFill>
                  <a:srgbClr val="002060"/>
                </a:solidFill>
              </a:rPr>
              <a:t>-Andre´s (1999), </a:t>
            </a:r>
            <a:r>
              <a:rPr lang="en-US" sz="2000" dirty="0" err="1">
                <a:solidFill>
                  <a:srgbClr val="002060"/>
                </a:solidFill>
              </a:rPr>
              <a:t>dan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i="1" dirty="0">
                <a:solidFill>
                  <a:srgbClr val="002060"/>
                </a:solidFill>
              </a:rPr>
              <a:t>M. </a:t>
            </a:r>
            <a:r>
              <a:rPr lang="en-US" sz="2000" i="1" dirty="0" err="1">
                <a:solidFill>
                  <a:srgbClr val="002060"/>
                </a:solidFill>
              </a:rPr>
              <a:t>citrina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hexaploid</a:t>
            </a:r>
            <a:r>
              <a:rPr lang="en-US" sz="2000" dirty="0">
                <a:solidFill>
                  <a:srgbClr val="002060"/>
                </a:solidFill>
              </a:rPr>
              <a:t> (2n = 48; </a:t>
            </a:r>
            <a:r>
              <a:rPr lang="en-US" sz="2000" dirty="0" err="1">
                <a:solidFill>
                  <a:srgbClr val="002060"/>
                </a:solidFill>
              </a:rPr>
              <a:t>Boscaiu</a:t>
            </a:r>
            <a:r>
              <a:rPr lang="en-US" sz="2000" dirty="0">
                <a:solidFill>
                  <a:srgbClr val="002060"/>
                </a:solidFill>
              </a:rPr>
              <a:t> et al., 1997).  </a:t>
            </a:r>
          </a:p>
          <a:p>
            <a:pPr marL="234950" algn="l"/>
            <a:endParaRPr lang="en-U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34950" algn="l"/>
            <a:endParaRPr lang="en-U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34950" algn="l"/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66800" y="27432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66800" y="13716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066800" y="50292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BEBERAPA CONTOH TAMPILAN TANAMAN MEDICAGO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458200" cy="5334000"/>
          </a:xfrm>
        </p:spPr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sz="1800" b="1" i="1" dirty="0" err="1" smtClean="0">
                <a:solidFill>
                  <a:srgbClr val="00B050"/>
                </a:solidFill>
              </a:rPr>
              <a:t>Medicago</a:t>
            </a:r>
            <a:r>
              <a:rPr lang="en-US" sz="1800" b="1" i="1" dirty="0" smtClean="0">
                <a:solidFill>
                  <a:srgbClr val="00B050"/>
                </a:solidFill>
              </a:rPr>
              <a:t> </a:t>
            </a:r>
            <a:r>
              <a:rPr lang="en-US" sz="1800" b="1" i="1" dirty="0" err="1" smtClean="0">
                <a:solidFill>
                  <a:srgbClr val="00B050"/>
                </a:solidFill>
              </a:rPr>
              <a:t>truncatula</a:t>
            </a:r>
            <a:endParaRPr lang="en-US" sz="1800" b="1" i="1" dirty="0" smtClean="0">
              <a:solidFill>
                <a:srgbClr val="00B050"/>
              </a:solidFill>
            </a:endParaRPr>
          </a:p>
          <a:p>
            <a:pPr algn="l"/>
            <a:endParaRPr lang="en-US" sz="1800" b="1" i="1" dirty="0">
              <a:solidFill>
                <a:srgbClr val="00B050"/>
              </a:solidFill>
            </a:endParaRPr>
          </a:p>
          <a:p>
            <a:pPr algn="l"/>
            <a:r>
              <a:rPr lang="en-US" sz="1800" b="1" i="1" dirty="0" smtClean="0">
                <a:solidFill>
                  <a:srgbClr val="00B050"/>
                </a:solidFill>
              </a:rPr>
              <a:t>                                             </a:t>
            </a:r>
            <a:r>
              <a:rPr lang="en-US" sz="1800" b="1" i="1" dirty="0" err="1" smtClean="0">
                <a:solidFill>
                  <a:srgbClr val="00B050"/>
                </a:solidFill>
              </a:rPr>
              <a:t>Medicago</a:t>
            </a:r>
            <a:r>
              <a:rPr lang="en-US" sz="1800" b="1" i="1" dirty="0" smtClean="0">
                <a:solidFill>
                  <a:srgbClr val="00B050"/>
                </a:solidFill>
              </a:rPr>
              <a:t> </a:t>
            </a:r>
            <a:r>
              <a:rPr lang="en-US" sz="1800" b="1" i="1" dirty="0" err="1" smtClean="0">
                <a:solidFill>
                  <a:srgbClr val="00B050"/>
                </a:solidFill>
              </a:rPr>
              <a:t>arborea</a:t>
            </a:r>
            <a:endParaRPr lang="en-US" sz="1800" b="1" i="1" dirty="0" smtClean="0">
              <a:solidFill>
                <a:srgbClr val="00B050"/>
              </a:solidFill>
            </a:endParaRPr>
          </a:p>
          <a:p>
            <a:pPr algn="l"/>
            <a:r>
              <a:rPr lang="en-US" sz="1800" b="1" i="1" dirty="0" smtClean="0">
                <a:solidFill>
                  <a:srgbClr val="00B050"/>
                </a:solidFill>
              </a:rPr>
              <a:t>                                                                                         </a:t>
            </a:r>
            <a:r>
              <a:rPr lang="en-US" sz="1800" b="1" i="1" dirty="0" err="1" smtClean="0">
                <a:solidFill>
                  <a:srgbClr val="00B050"/>
                </a:solidFill>
              </a:rPr>
              <a:t>Medicago</a:t>
            </a:r>
            <a:r>
              <a:rPr lang="en-US" sz="1800" b="1" i="1" dirty="0" smtClean="0">
                <a:solidFill>
                  <a:srgbClr val="00B050"/>
                </a:solidFill>
              </a:rPr>
              <a:t> </a:t>
            </a:r>
            <a:r>
              <a:rPr lang="en-US" sz="1800" b="1" i="1" dirty="0" err="1" smtClean="0">
                <a:solidFill>
                  <a:srgbClr val="00B050"/>
                </a:solidFill>
              </a:rPr>
              <a:t>citrina</a:t>
            </a:r>
            <a:endParaRPr lang="en-US" sz="1800" b="1" i="1" dirty="0" smtClean="0">
              <a:solidFill>
                <a:srgbClr val="00B050"/>
              </a:solidFill>
            </a:endParaRPr>
          </a:p>
          <a:p>
            <a:pPr algn="l"/>
            <a:endParaRPr lang="en-US" sz="1800" b="1" i="1" dirty="0" smtClean="0">
              <a:solidFill>
                <a:srgbClr val="00B050"/>
              </a:solidFill>
            </a:endParaRPr>
          </a:p>
          <a:p>
            <a:pPr algn="l"/>
            <a:endParaRPr lang="en-US" sz="1800" b="1" i="1" dirty="0">
              <a:solidFill>
                <a:srgbClr val="00B050"/>
              </a:solidFill>
            </a:endParaRPr>
          </a:p>
          <a:p>
            <a:pPr algn="l"/>
            <a:r>
              <a:rPr lang="en-US" sz="1800" b="1" i="1" dirty="0" smtClean="0">
                <a:solidFill>
                  <a:srgbClr val="00B050"/>
                </a:solidFill>
              </a:rPr>
              <a:t>                                                                                                                   </a:t>
            </a:r>
            <a:r>
              <a:rPr lang="en-US" sz="1800" b="1" i="1" dirty="0" err="1" smtClean="0">
                <a:solidFill>
                  <a:srgbClr val="00B050"/>
                </a:solidFill>
              </a:rPr>
              <a:t>Medicago</a:t>
            </a:r>
            <a:r>
              <a:rPr lang="en-US" sz="1800" b="1" i="1" dirty="0" smtClean="0">
                <a:solidFill>
                  <a:srgbClr val="00B050"/>
                </a:solidFill>
              </a:rPr>
              <a:t> sativa, </a:t>
            </a:r>
            <a:r>
              <a:rPr lang="en-US" sz="1800" b="1" i="1" dirty="0" err="1" smtClean="0">
                <a:solidFill>
                  <a:srgbClr val="00B050"/>
                </a:solidFill>
              </a:rPr>
              <a:t>alfafa</a:t>
            </a:r>
            <a:endParaRPr lang="en-US" sz="1800" b="1" i="1" dirty="0" smtClean="0">
              <a:solidFill>
                <a:srgbClr val="00B050"/>
              </a:solidFill>
            </a:endParaRPr>
          </a:p>
          <a:p>
            <a:pPr algn="l"/>
            <a:endParaRPr lang="en-US" sz="1800" b="1" i="1" dirty="0" smtClean="0">
              <a:solidFill>
                <a:srgbClr val="00B050"/>
              </a:solidFill>
            </a:endParaRPr>
          </a:p>
        </p:txBody>
      </p:sp>
      <p:pic>
        <p:nvPicPr>
          <p:cNvPr id="4" name="Picture 3" descr="http://www.medicago.org/images/mt_leaves.gif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1904999" cy="285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upload.wikimedia.org/wikipedia/commons/thumb/e/ef/Medicago_arborea1.jpg/220px-Medicago_arborea1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1828800"/>
            <a:ext cx="1904999" cy="279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EDICAGO CITRINA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2209800"/>
            <a:ext cx="1904999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edicago sativa Alfalfa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3124200"/>
            <a:ext cx="1981200" cy="285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095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AIMS OF THE STUDY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86800" cy="46482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</a:rPr>
              <a:t>Kajian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ini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dimaksudkan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untuk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mengevaluasi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</a:rPr>
              <a:t> (a)   </a:t>
            </a:r>
            <a:r>
              <a:rPr lang="en-US" sz="2400" b="1" dirty="0" err="1" smtClean="0">
                <a:solidFill>
                  <a:srgbClr val="002060"/>
                </a:solidFill>
              </a:rPr>
              <a:t>susunan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molekuler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citogenetik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dari</a:t>
            </a:r>
            <a:r>
              <a:rPr lang="en-US" sz="2400" b="1" dirty="0" smtClean="0">
                <a:solidFill>
                  <a:srgbClr val="002060"/>
                </a:solidFill>
              </a:rPr>
              <a:t> ribosomal loci (45S </a:t>
            </a:r>
            <a:r>
              <a:rPr lang="en-US" sz="2400" b="1" dirty="0" err="1" smtClean="0">
                <a:solidFill>
                  <a:srgbClr val="002060"/>
                </a:solidFill>
              </a:rPr>
              <a:t>dan</a:t>
            </a:r>
            <a:r>
              <a:rPr lang="en-US" sz="2400" b="1" dirty="0" smtClean="0">
                <a:solidFill>
                  <a:srgbClr val="002060"/>
                </a:solidFill>
              </a:rPr>
              <a:t> 5S) </a:t>
            </a:r>
          </a:p>
          <a:p>
            <a:pPr marL="568325" indent="-512763" algn="just"/>
            <a:r>
              <a:rPr lang="en-US" sz="2400" b="1" dirty="0" smtClean="0">
                <a:solidFill>
                  <a:srgbClr val="002060"/>
                </a:solidFill>
              </a:rPr>
              <a:t>(b) </a:t>
            </a:r>
            <a:r>
              <a:rPr lang="en-US" sz="2400" b="1" dirty="0" err="1" smtClean="0">
                <a:solidFill>
                  <a:srgbClr val="002060"/>
                </a:solidFill>
              </a:rPr>
              <a:t>hubungan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genomik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antara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medicago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golongan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Dentrotelis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melalui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teknik</a:t>
            </a:r>
            <a:r>
              <a:rPr lang="en-US" sz="2400" b="1" dirty="0" smtClean="0">
                <a:solidFill>
                  <a:srgbClr val="002060"/>
                </a:solidFill>
              </a:rPr>
              <a:t> in situ </a:t>
            </a:r>
            <a:r>
              <a:rPr lang="en-US" sz="2400" b="1" dirty="0" err="1" smtClean="0">
                <a:solidFill>
                  <a:srgbClr val="002060"/>
                </a:solidFill>
              </a:rPr>
              <a:t>hibridisasi</a:t>
            </a:r>
            <a:r>
              <a:rPr lang="en-US" sz="2400" b="1" dirty="0" smtClean="0">
                <a:solidFill>
                  <a:srgbClr val="002060"/>
                </a:solidFill>
              </a:rPr>
              <a:t> (FISH: Fluorescence in Situ </a:t>
            </a:r>
            <a:r>
              <a:rPr lang="en-US" sz="2400" b="1" dirty="0" err="1" smtClean="0">
                <a:solidFill>
                  <a:srgbClr val="002060"/>
                </a:solidFill>
              </a:rPr>
              <a:t>Hybrization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dan</a:t>
            </a:r>
            <a:r>
              <a:rPr lang="en-US" sz="2400" b="1" dirty="0" smtClean="0">
                <a:solidFill>
                  <a:srgbClr val="002060"/>
                </a:solidFill>
              </a:rPr>
              <a:t> GISH: Genomic in Situ </a:t>
            </a:r>
            <a:r>
              <a:rPr lang="en-US" sz="2400" b="1" dirty="0" err="1" smtClean="0">
                <a:solidFill>
                  <a:srgbClr val="002060"/>
                </a:solidFill>
              </a:rPr>
              <a:t>Hybrization</a:t>
            </a:r>
            <a:r>
              <a:rPr lang="en-US" sz="2400" b="1" dirty="0" smtClean="0">
                <a:solidFill>
                  <a:srgbClr val="002060"/>
                </a:solidFill>
              </a:rPr>
              <a:t>). </a:t>
            </a:r>
          </a:p>
          <a:p>
            <a:pPr algn="just"/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en-US" sz="2400" b="1" dirty="0" err="1" smtClean="0">
                <a:solidFill>
                  <a:srgbClr val="0070C0"/>
                </a:solidFill>
              </a:rPr>
              <a:t>Pendekatan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tersebut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memiliki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potensi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untuk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berperan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</a:p>
          <a:p>
            <a:pPr marL="457200" indent="-457200" algn="just">
              <a:buAutoNum type="arabicParenBoth"/>
            </a:pPr>
            <a:r>
              <a:rPr lang="en-US" sz="2400" b="1" dirty="0" err="1" smtClean="0">
                <a:solidFill>
                  <a:srgbClr val="0070C0"/>
                </a:solidFill>
              </a:rPr>
              <a:t>mengevaluasi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hubungan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taksonomi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dari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spesies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Dentrotelis</a:t>
            </a:r>
            <a:r>
              <a:rPr lang="en-US" sz="2400" b="1" dirty="0" smtClean="0">
                <a:solidFill>
                  <a:srgbClr val="0070C0"/>
                </a:solidFill>
              </a:rPr>
              <a:t>  </a:t>
            </a:r>
          </a:p>
          <a:p>
            <a:pPr marL="457200" indent="-457200" algn="just">
              <a:buAutoNum type="arabicParenBoth"/>
            </a:pPr>
            <a:r>
              <a:rPr lang="en-US" sz="2400" b="1" dirty="0" err="1" smtClean="0">
                <a:solidFill>
                  <a:srgbClr val="0070C0"/>
                </a:solidFill>
              </a:rPr>
              <a:t>mendapat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kejelasan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terhadap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asal</a:t>
            </a:r>
            <a:r>
              <a:rPr lang="en-US" sz="2400" b="1" dirty="0" smtClean="0">
                <a:solidFill>
                  <a:srgbClr val="0070C0"/>
                </a:solidFill>
              </a:rPr>
              <a:t> auto </a:t>
            </a:r>
            <a:r>
              <a:rPr lang="en-US" sz="2400" b="1" dirty="0" err="1" smtClean="0">
                <a:solidFill>
                  <a:srgbClr val="0070C0"/>
                </a:solidFill>
              </a:rPr>
              <a:t>atau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allopoliploid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dari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hexaploid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M.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citrina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</a:p>
          <a:p>
            <a:pPr marL="457200" indent="-457200" algn="just">
              <a:buAutoNum type="arabicParenBoth"/>
            </a:pPr>
            <a:r>
              <a:rPr lang="en-US" sz="2400" b="1" dirty="0" err="1" smtClean="0">
                <a:solidFill>
                  <a:srgbClr val="0070C0"/>
                </a:solidFill>
              </a:rPr>
              <a:t>mengevaluasi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tingkat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variasi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infraspesifik</a:t>
            </a:r>
            <a:r>
              <a:rPr lang="en-US" sz="2400" b="1" dirty="0" smtClean="0">
                <a:solidFill>
                  <a:srgbClr val="0070C0"/>
                </a:solidFill>
              </a:rPr>
              <a:t> yang </a:t>
            </a:r>
            <a:r>
              <a:rPr lang="en-US" sz="2400" b="1" dirty="0" err="1" smtClean="0">
                <a:solidFill>
                  <a:srgbClr val="0070C0"/>
                </a:solidFill>
              </a:rPr>
              <a:t>berhubungan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dengan</a:t>
            </a:r>
            <a:r>
              <a:rPr lang="en-US" sz="2400" b="1" dirty="0" smtClean="0">
                <a:solidFill>
                  <a:srgbClr val="0070C0"/>
                </a:solidFill>
              </a:rPr>
              <a:t> ribosomal loci </a:t>
            </a:r>
            <a:r>
              <a:rPr lang="en-US" sz="2400" b="1" dirty="0" err="1" smtClean="0">
                <a:solidFill>
                  <a:srgbClr val="0070C0"/>
                </a:solidFill>
              </a:rPr>
              <a:t>pada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spesies</a:t>
            </a:r>
            <a:r>
              <a:rPr lang="en-US" sz="2400" b="1" dirty="0" smtClean="0">
                <a:solidFill>
                  <a:srgbClr val="0070C0"/>
                </a:solidFill>
              </a:rPr>
              <a:t> insular </a:t>
            </a:r>
            <a:r>
              <a:rPr lang="en-US" sz="2400" b="1" dirty="0" err="1" smtClean="0">
                <a:solidFill>
                  <a:srgbClr val="0070C0"/>
                </a:solidFill>
              </a:rPr>
              <a:t>tertentu</a:t>
            </a:r>
            <a:r>
              <a:rPr lang="en-US" sz="2400" b="1" dirty="0" smtClean="0">
                <a:solidFill>
                  <a:srgbClr val="0070C0"/>
                </a:solidFill>
              </a:rPr>
              <a:t> (</a:t>
            </a:r>
            <a:r>
              <a:rPr lang="en-US" sz="2400" b="1" i="1" dirty="0" smtClean="0">
                <a:solidFill>
                  <a:srgbClr val="0070C0"/>
                </a:solidFill>
              </a:rPr>
              <a:t>M.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citrina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MATERIALS AND METTHODS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382000" cy="2743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Plant material</a:t>
            </a:r>
          </a:p>
          <a:p>
            <a:pPr algn="just"/>
            <a:r>
              <a:rPr lang="en-US" sz="2400" i="1" dirty="0">
                <a:solidFill>
                  <a:schemeClr val="bg2">
                    <a:lumMod val="10000"/>
                  </a:schemeClr>
                </a:solidFill>
              </a:rPr>
              <a:t>M.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</a:rPr>
              <a:t>arborea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</a:rPr>
              <a:t>, M.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</a:rPr>
              <a:t>citrina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</a:rPr>
              <a:t> M.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</a:rPr>
              <a:t>strasseri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diperoleh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dari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populasi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di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lapangan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atau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dari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kebun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botani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Tabel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1).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Spesies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yang lain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dari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golongan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Medicago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</a:rPr>
              <a:t>M. marina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,  yang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secara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filogenetik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dekat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dengan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anggota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golongan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Dendrotelis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Downie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et al., 1998; Juan, 2002),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digunakan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sebagai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pembanding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algn="l"/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153400" cy="990601"/>
          </a:xfrm>
        </p:spPr>
        <p:txBody>
          <a:bodyPr>
            <a:normAutofit fontScale="90000"/>
          </a:bodyPr>
          <a:lstStyle/>
          <a:p>
            <a:pPr marL="969963" indent="-969963" algn="just"/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Tabel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1.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Spesies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asal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bahan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digunakan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dalam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penelitian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ini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jumlah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chromosome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dari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bahan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dianalisa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</a:rPr>
            </a:b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1" y="1143000"/>
          <a:ext cx="7391400" cy="5002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667000"/>
                <a:gridCol w="2438400"/>
              </a:tblGrid>
              <a:tr h="6037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29252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Asal</a:t>
                      </a:r>
                      <a:r>
                        <a:rPr lang="en-US" sz="18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bahan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Jumlah</a:t>
                      </a:r>
                      <a:r>
                        <a:rPr lang="en-US" sz="18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chromosome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0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Medicago</a:t>
                      </a: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arborea</a:t>
                      </a:r>
                      <a:endParaRPr lang="en-US" sz="1600" dirty="0" smtClean="0">
                        <a:solidFill>
                          <a:srgbClr val="29252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Medicago</a:t>
                      </a: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strasseri</a:t>
                      </a:r>
                      <a:endParaRPr lang="en-US" sz="1600" dirty="0" smtClean="0">
                        <a:solidFill>
                          <a:srgbClr val="29252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Medicago</a:t>
                      </a: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citrine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29252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29252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29252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29252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29252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29252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29252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29252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Medicago</a:t>
                      </a: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marina L</a:t>
                      </a:r>
                      <a:r>
                        <a:rPr lang="en-US" sz="1000" dirty="0" smtClean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Botanical Garden of Valencia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University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Botanical Garden of Valencia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University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Carbrera</a:t>
                      </a: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Ses</a:t>
                      </a: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Bledes</a:t>
                      </a: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islet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(Balearic Islands)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Ibiza, Es </a:t>
                      </a:r>
                      <a:r>
                        <a:rPr lang="en-US" sz="1600" dirty="0" err="1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Malvins</a:t>
                      </a: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islet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(Balearic Islands)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Ibiza, </a:t>
                      </a:r>
                      <a:r>
                        <a:rPr lang="en-US" sz="1600" dirty="0" err="1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S’Espartar</a:t>
                      </a: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islet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(Balearic Islands)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Grossa</a:t>
                      </a: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islet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 dirty="0" err="1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Columbretes</a:t>
                      </a: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Islands)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 Mona islet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(Iberian Peninsula)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Mareny</a:t>
                      </a: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Vilches</a:t>
                      </a: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(France)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2n = </a:t>
                      </a:r>
                      <a:r>
                        <a:rPr lang="en-US" sz="1600" dirty="0" smtClean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2n = </a:t>
                      </a:r>
                      <a:r>
                        <a:rPr lang="en-US" sz="1600" dirty="0" smtClean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2n = </a:t>
                      </a:r>
                      <a:r>
                        <a:rPr lang="en-US" sz="1600" dirty="0" smtClean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2n = </a:t>
                      </a:r>
                      <a:r>
                        <a:rPr lang="en-US" sz="1600" dirty="0" smtClean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2n = </a:t>
                      </a:r>
                      <a:r>
                        <a:rPr lang="en-US" sz="1600" dirty="0" smtClean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2n = </a:t>
                      </a:r>
                      <a:r>
                        <a:rPr lang="en-US" sz="1600" dirty="0" smtClean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2n = </a:t>
                      </a:r>
                      <a:r>
                        <a:rPr lang="en-US" sz="1600" dirty="0" smtClean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925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2n = 16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333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CHROMOSOME PREPARATION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763000" cy="6096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685800"/>
            <a:ext cx="7315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92D050"/>
                </a:solidFill>
              </a:rPr>
              <a:t>Biji-biji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dikecambahkan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pada</a:t>
            </a:r>
            <a:r>
              <a:rPr lang="en-US" b="1" dirty="0" smtClean="0">
                <a:solidFill>
                  <a:srgbClr val="92D050"/>
                </a:solidFill>
              </a:rPr>
              <a:t> agar 0,6% </a:t>
            </a:r>
            <a:r>
              <a:rPr lang="en-US" b="1" dirty="0" err="1" smtClean="0">
                <a:solidFill>
                  <a:srgbClr val="92D050"/>
                </a:solidFill>
              </a:rPr>
              <a:t>di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dalam</a:t>
            </a:r>
            <a:r>
              <a:rPr lang="en-US" b="1" dirty="0" smtClean="0">
                <a:solidFill>
                  <a:srgbClr val="92D050"/>
                </a:solidFill>
              </a:rPr>
              <a:t> Petridis </a:t>
            </a:r>
            <a:r>
              <a:rPr lang="en-US" b="1" dirty="0" err="1" smtClean="0">
                <a:solidFill>
                  <a:srgbClr val="92D050"/>
                </a:solidFill>
              </a:rPr>
              <a:t>pada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suhu</a:t>
            </a:r>
            <a:r>
              <a:rPr lang="en-US" b="1" dirty="0" smtClean="0">
                <a:solidFill>
                  <a:srgbClr val="92D050"/>
                </a:solidFill>
              </a:rPr>
              <a:t> 20</a:t>
            </a:r>
            <a:r>
              <a:rPr lang="en-US" b="1" baseline="30000" dirty="0" smtClean="0">
                <a:solidFill>
                  <a:srgbClr val="92D050"/>
                </a:solidFill>
              </a:rPr>
              <a:t>o</a:t>
            </a:r>
            <a:r>
              <a:rPr lang="en-US" b="1" dirty="0" smtClean="0">
                <a:solidFill>
                  <a:srgbClr val="92D050"/>
                </a:solidFill>
              </a:rPr>
              <a:t>C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343400" y="1143000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371600"/>
            <a:ext cx="861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92D050"/>
                </a:solidFill>
              </a:rPr>
              <a:t>Pucuk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akar</a:t>
            </a:r>
            <a:r>
              <a:rPr lang="en-US" b="1" dirty="0" smtClean="0">
                <a:solidFill>
                  <a:srgbClr val="92D050"/>
                </a:solidFill>
              </a:rPr>
              <a:t> yang </a:t>
            </a:r>
            <a:r>
              <a:rPr lang="en-US" b="1" dirty="0" err="1" smtClean="0">
                <a:solidFill>
                  <a:srgbClr val="92D050"/>
                </a:solidFill>
              </a:rPr>
              <a:t>sedang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tumbuh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aktif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dipisahkan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dari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bibit</a:t>
            </a:r>
            <a:r>
              <a:rPr lang="en-US" b="1" dirty="0" smtClean="0">
                <a:solidFill>
                  <a:srgbClr val="92D050"/>
                </a:solidFill>
              </a:rPr>
              <a:t> (</a:t>
            </a:r>
            <a:r>
              <a:rPr lang="en-US" b="1" dirty="0" err="1" smtClean="0">
                <a:solidFill>
                  <a:srgbClr val="92D050"/>
                </a:solidFill>
              </a:rPr>
              <a:t>dipotong</a:t>
            </a:r>
            <a:r>
              <a:rPr lang="en-US" b="1" dirty="0" smtClean="0">
                <a:solidFill>
                  <a:srgbClr val="92D050"/>
                </a:solidFill>
              </a:rPr>
              <a:t>) </a:t>
            </a:r>
            <a:r>
              <a:rPr lang="en-US" b="1" dirty="0" err="1" smtClean="0">
                <a:solidFill>
                  <a:srgbClr val="92D050"/>
                </a:solidFill>
              </a:rPr>
              <a:t>dan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diperlakukan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pendahuluan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dengan</a:t>
            </a:r>
            <a:r>
              <a:rPr lang="en-US" b="1" dirty="0" smtClean="0">
                <a:solidFill>
                  <a:srgbClr val="92D050"/>
                </a:solidFill>
              </a:rPr>
              <a:t> 0,002 M 8- </a:t>
            </a:r>
            <a:r>
              <a:rPr lang="en-US" b="1" dirty="0" err="1" smtClean="0">
                <a:solidFill>
                  <a:srgbClr val="92D050"/>
                </a:solidFill>
              </a:rPr>
              <a:t>hydroxyquinoline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selama</a:t>
            </a:r>
            <a:r>
              <a:rPr lang="en-US" b="1" dirty="0" smtClean="0">
                <a:solidFill>
                  <a:srgbClr val="92D050"/>
                </a:solidFill>
              </a:rPr>
              <a:t> 2 jam </a:t>
            </a:r>
            <a:r>
              <a:rPr lang="en-US" b="1" dirty="0" err="1" smtClean="0">
                <a:solidFill>
                  <a:srgbClr val="92D050"/>
                </a:solidFill>
              </a:rPr>
              <a:t>pada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suhu</a:t>
            </a:r>
            <a:r>
              <a:rPr lang="en-US" b="1" dirty="0" smtClean="0">
                <a:solidFill>
                  <a:srgbClr val="92D050"/>
                </a:solidFill>
              </a:rPr>
              <a:t> 20-25</a:t>
            </a:r>
            <a:r>
              <a:rPr lang="en-US" b="1" baseline="30000" dirty="0" smtClean="0">
                <a:solidFill>
                  <a:srgbClr val="92D050"/>
                </a:solidFill>
              </a:rPr>
              <a:t>o</a:t>
            </a:r>
            <a:r>
              <a:rPr lang="en-US" b="1" dirty="0" smtClean="0">
                <a:solidFill>
                  <a:srgbClr val="92D050"/>
                </a:solidFill>
              </a:rPr>
              <a:t>C </a:t>
            </a:r>
            <a:r>
              <a:rPr lang="en-US" b="1" dirty="0" err="1" smtClean="0">
                <a:solidFill>
                  <a:srgbClr val="92D050"/>
                </a:solidFill>
              </a:rPr>
              <a:t>dan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kemudian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selama</a:t>
            </a:r>
            <a:r>
              <a:rPr lang="en-US" b="1" dirty="0" smtClean="0">
                <a:solidFill>
                  <a:srgbClr val="92D050"/>
                </a:solidFill>
              </a:rPr>
              <a:t> 2 jam </a:t>
            </a:r>
            <a:r>
              <a:rPr lang="en-US" b="1" dirty="0" err="1" smtClean="0">
                <a:solidFill>
                  <a:srgbClr val="92D050"/>
                </a:solidFill>
              </a:rPr>
              <a:t>pada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suhu</a:t>
            </a:r>
            <a:r>
              <a:rPr lang="en-US" b="1" dirty="0" smtClean="0">
                <a:solidFill>
                  <a:srgbClr val="92D050"/>
                </a:solidFill>
              </a:rPr>
              <a:t> 4</a:t>
            </a:r>
            <a:r>
              <a:rPr lang="en-US" b="1" baseline="30000" dirty="0" smtClean="0">
                <a:solidFill>
                  <a:srgbClr val="92D050"/>
                </a:solidFill>
              </a:rPr>
              <a:t>o</a:t>
            </a:r>
            <a:r>
              <a:rPr lang="en-US" b="1" dirty="0" smtClean="0">
                <a:solidFill>
                  <a:srgbClr val="92D050"/>
                </a:solidFill>
              </a:rPr>
              <a:t>C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343400" y="2286000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2514600"/>
            <a:ext cx="7162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rgbClr val="92D050"/>
                </a:solidFill>
              </a:rPr>
              <a:t>Pucuk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akar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dimasukkan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dalam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campuran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etanol</a:t>
            </a:r>
            <a:r>
              <a:rPr lang="en-US" b="1" dirty="0" smtClean="0">
                <a:solidFill>
                  <a:srgbClr val="92D050"/>
                </a:solidFill>
              </a:rPr>
              <a:t> : </a:t>
            </a:r>
            <a:r>
              <a:rPr lang="en-US" b="1" dirty="0" err="1" smtClean="0">
                <a:solidFill>
                  <a:srgbClr val="92D050"/>
                </a:solidFill>
              </a:rPr>
              <a:t>asam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asetat</a:t>
            </a:r>
            <a:r>
              <a:rPr lang="en-US" b="1" dirty="0" smtClean="0">
                <a:solidFill>
                  <a:srgbClr val="92D050"/>
                </a:solidFill>
              </a:rPr>
              <a:t> (3 :1) </a:t>
            </a:r>
            <a:r>
              <a:rPr lang="en-US" b="1" dirty="0" err="1" smtClean="0">
                <a:solidFill>
                  <a:srgbClr val="92D050"/>
                </a:solidFill>
              </a:rPr>
              <a:t>dan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disimpan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pada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suhu</a:t>
            </a:r>
            <a:r>
              <a:rPr lang="en-US" b="1" dirty="0" smtClean="0">
                <a:solidFill>
                  <a:srgbClr val="92D050"/>
                </a:solidFill>
              </a:rPr>
              <a:t> 20</a:t>
            </a:r>
            <a:r>
              <a:rPr lang="en-US" b="1" baseline="30000" dirty="0" smtClean="0">
                <a:solidFill>
                  <a:srgbClr val="92D050"/>
                </a:solidFill>
              </a:rPr>
              <a:t>o</a:t>
            </a:r>
            <a:r>
              <a:rPr lang="en-US" b="1" dirty="0" smtClean="0">
                <a:solidFill>
                  <a:srgbClr val="92D050"/>
                </a:solidFill>
              </a:rPr>
              <a:t>C </a:t>
            </a:r>
            <a:r>
              <a:rPr lang="en-US" b="1" dirty="0" err="1" smtClean="0">
                <a:solidFill>
                  <a:srgbClr val="92D050"/>
                </a:solidFill>
              </a:rPr>
              <a:t>sampai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digunakan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3581400"/>
            <a:ext cx="8382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 smtClean="0">
                <a:solidFill>
                  <a:srgbClr val="92D050"/>
                </a:solidFill>
              </a:rPr>
              <a:t>Pucuk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akar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dicuci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dalam</a:t>
            </a:r>
            <a:r>
              <a:rPr lang="en-US" b="1" dirty="0" smtClean="0">
                <a:solidFill>
                  <a:srgbClr val="92D050"/>
                </a:solidFill>
              </a:rPr>
              <a:t> 10 </a:t>
            </a:r>
            <a:r>
              <a:rPr lang="en-US" b="1" dirty="0" err="1" smtClean="0">
                <a:solidFill>
                  <a:srgbClr val="92D050"/>
                </a:solidFill>
              </a:rPr>
              <a:t>mM</a:t>
            </a:r>
            <a:r>
              <a:rPr lang="en-US" b="1" dirty="0" smtClean="0">
                <a:solidFill>
                  <a:srgbClr val="92D050"/>
                </a:solidFill>
              </a:rPr>
              <a:t> citrate buffer, pH 4,6, </a:t>
            </a:r>
            <a:r>
              <a:rPr lang="en-US" b="1" dirty="0" err="1" smtClean="0">
                <a:solidFill>
                  <a:srgbClr val="92D050"/>
                </a:solidFill>
              </a:rPr>
              <a:t>dan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kemudian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digerus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dalam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campuran</a:t>
            </a:r>
            <a:r>
              <a:rPr lang="en-US" b="1" dirty="0" smtClean="0">
                <a:solidFill>
                  <a:srgbClr val="92D050"/>
                </a:solidFill>
              </a:rPr>
              <a:t> 2% (v/v) </a:t>
            </a:r>
            <a:r>
              <a:rPr lang="en-US" b="1" dirty="0" err="1" smtClean="0">
                <a:solidFill>
                  <a:srgbClr val="92D050"/>
                </a:solidFill>
              </a:rPr>
              <a:t>selolosa</a:t>
            </a:r>
            <a:r>
              <a:rPr lang="en-US" b="1" dirty="0" smtClean="0">
                <a:solidFill>
                  <a:srgbClr val="92D050"/>
                </a:solidFill>
              </a:rPr>
              <a:t> (</a:t>
            </a:r>
            <a:r>
              <a:rPr lang="en-US" b="1" dirty="0" err="1" smtClean="0">
                <a:solidFill>
                  <a:srgbClr val="92D050"/>
                </a:solidFill>
              </a:rPr>
              <a:t>Calbiochem</a:t>
            </a:r>
            <a:r>
              <a:rPr lang="en-US" b="1" dirty="0" smtClean="0">
                <a:solidFill>
                  <a:srgbClr val="92D050"/>
                </a:solidFill>
              </a:rPr>
              <a:t>) </a:t>
            </a:r>
            <a:r>
              <a:rPr lang="en-US" b="1" dirty="0" err="1" smtClean="0">
                <a:solidFill>
                  <a:srgbClr val="92D050"/>
                </a:solidFill>
              </a:rPr>
              <a:t>dalam</a:t>
            </a:r>
            <a:r>
              <a:rPr lang="en-US" b="1" dirty="0" smtClean="0">
                <a:solidFill>
                  <a:srgbClr val="92D050"/>
                </a:solidFill>
              </a:rPr>
              <a:t> citrate buffer, pH 4,6, </a:t>
            </a:r>
            <a:r>
              <a:rPr lang="en-US" b="1" dirty="0" err="1" smtClean="0">
                <a:solidFill>
                  <a:srgbClr val="92D050"/>
                </a:solidFill>
              </a:rPr>
              <a:t>dan</a:t>
            </a:r>
            <a:r>
              <a:rPr lang="en-US" b="1" dirty="0" smtClean="0">
                <a:solidFill>
                  <a:srgbClr val="92D050"/>
                </a:solidFill>
              </a:rPr>
              <a:t> 20 % </a:t>
            </a:r>
            <a:r>
              <a:rPr lang="en-US" b="1" dirty="0" err="1" smtClean="0">
                <a:solidFill>
                  <a:srgbClr val="92D050"/>
                </a:solidFill>
              </a:rPr>
              <a:t>pectinase</a:t>
            </a:r>
            <a:r>
              <a:rPr lang="en-US" b="1" dirty="0" smtClean="0">
                <a:solidFill>
                  <a:srgbClr val="92D050"/>
                </a:solidFill>
              </a:rPr>
              <a:t> (</a:t>
            </a:r>
            <a:r>
              <a:rPr lang="en-US" b="1" dirty="0" err="1" smtClean="0">
                <a:solidFill>
                  <a:srgbClr val="92D050"/>
                </a:solidFill>
              </a:rPr>
              <a:t>berasal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dari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i="1" dirty="0" err="1" smtClean="0">
                <a:solidFill>
                  <a:srgbClr val="92D050"/>
                </a:solidFill>
              </a:rPr>
              <a:t>Aspergilus</a:t>
            </a:r>
            <a:r>
              <a:rPr lang="en-US" b="1" i="1" dirty="0" smtClean="0">
                <a:solidFill>
                  <a:srgbClr val="92D050"/>
                </a:solidFill>
              </a:rPr>
              <a:t> </a:t>
            </a:r>
            <a:r>
              <a:rPr lang="en-US" b="1" i="1" dirty="0" err="1" smtClean="0">
                <a:solidFill>
                  <a:srgbClr val="92D050"/>
                </a:solidFill>
              </a:rPr>
              <a:t>niger</a:t>
            </a:r>
            <a:r>
              <a:rPr lang="en-US" b="1" dirty="0" smtClean="0">
                <a:solidFill>
                  <a:srgbClr val="92D050"/>
                </a:solidFill>
              </a:rPr>
              <a:t>) </a:t>
            </a:r>
            <a:r>
              <a:rPr lang="en-US" b="1" dirty="0" err="1" smtClean="0">
                <a:solidFill>
                  <a:srgbClr val="92D050"/>
                </a:solidFill>
              </a:rPr>
              <a:t>dalam</a:t>
            </a:r>
            <a:r>
              <a:rPr lang="en-US" b="1" dirty="0" smtClean="0">
                <a:solidFill>
                  <a:srgbClr val="92D050"/>
                </a:solidFill>
              </a:rPr>
              <a:t> 40% </a:t>
            </a:r>
            <a:r>
              <a:rPr lang="en-US" b="1" dirty="0" err="1" smtClean="0">
                <a:solidFill>
                  <a:srgbClr val="92D050"/>
                </a:solidFill>
              </a:rPr>
              <a:t>gliserol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dalam</a:t>
            </a:r>
            <a:r>
              <a:rPr lang="en-US" b="1" dirty="0" smtClean="0">
                <a:solidFill>
                  <a:srgbClr val="92D050"/>
                </a:solidFill>
              </a:rPr>
              <a:t> 10 </a:t>
            </a:r>
            <a:r>
              <a:rPr lang="en-US" b="1" dirty="0" err="1" smtClean="0">
                <a:solidFill>
                  <a:srgbClr val="92D050"/>
                </a:solidFill>
              </a:rPr>
              <a:t>mM</a:t>
            </a:r>
            <a:r>
              <a:rPr lang="en-US" b="1" dirty="0" smtClean="0">
                <a:solidFill>
                  <a:srgbClr val="92D050"/>
                </a:solidFill>
              </a:rPr>
              <a:t> citrate buffer, pH 4,6, </a:t>
            </a:r>
            <a:r>
              <a:rPr lang="en-US" b="1" dirty="0" err="1" smtClean="0">
                <a:solidFill>
                  <a:srgbClr val="92D050"/>
                </a:solidFill>
              </a:rPr>
              <a:t>selama</a:t>
            </a:r>
            <a:r>
              <a:rPr lang="en-US" b="1" dirty="0" smtClean="0">
                <a:solidFill>
                  <a:srgbClr val="92D050"/>
                </a:solidFill>
              </a:rPr>
              <a:t> 1 jam </a:t>
            </a:r>
            <a:r>
              <a:rPr lang="en-US" b="1" dirty="0" err="1" smtClean="0">
                <a:solidFill>
                  <a:srgbClr val="92D050"/>
                </a:solidFill>
              </a:rPr>
              <a:t>pada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suhu</a:t>
            </a:r>
            <a:r>
              <a:rPr lang="en-US" b="1" dirty="0" smtClean="0">
                <a:solidFill>
                  <a:srgbClr val="92D050"/>
                </a:solidFill>
              </a:rPr>
              <a:t> 37</a:t>
            </a:r>
            <a:r>
              <a:rPr lang="en-US" b="1" baseline="30000" dirty="0" smtClean="0">
                <a:solidFill>
                  <a:srgbClr val="92D050"/>
                </a:solidFill>
              </a:rPr>
              <a:t>o</a:t>
            </a:r>
            <a:r>
              <a:rPr lang="en-US" b="1" dirty="0" smtClean="0">
                <a:solidFill>
                  <a:srgbClr val="92D050"/>
                </a:solidFill>
              </a:rPr>
              <a:t>C. (</a:t>
            </a:r>
            <a:r>
              <a:rPr lang="en-US" b="1" dirty="0" err="1" smtClean="0">
                <a:solidFill>
                  <a:srgbClr val="92D050"/>
                </a:solidFill>
              </a:rPr>
              <a:t>Prosedur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keseluruhan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dibuat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berdasarkan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Zhong</a:t>
            </a:r>
            <a:r>
              <a:rPr lang="en-US" b="1" dirty="0" smtClean="0">
                <a:solidFill>
                  <a:srgbClr val="92D050"/>
                </a:solidFill>
              </a:rPr>
              <a:t> et al. (1996) </a:t>
            </a:r>
            <a:r>
              <a:rPr lang="en-US" b="1" dirty="0" err="1" smtClean="0">
                <a:solidFill>
                  <a:srgbClr val="92D050"/>
                </a:solidFill>
              </a:rPr>
              <a:t>untuk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mempersiapkan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nukleat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dan</a:t>
            </a:r>
            <a:r>
              <a:rPr lang="en-US" b="1" dirty="0" smtClean="0">
                <a:solidFill>
                  <a:srgbClr val="92D050"/>
                </a:solidFill>
              </a:rPr>
              <a:t> chromosome </a:t>
            </a:r>
            <a:r>
              <a:rPr lang="en-US" b="1" dirty="0" err="1" smtClean="0">
                <a:solidFill>
                  <a:srgbClr val="92D050"/>
                </a:solidFill>
              </a:rPr>
              <a:t>pada</a:t>
            </a:r>
            <a:r>
              <a:rPr lang="en-US" b="1" dirty="0" smtClean="0">
                <a:solidFill>
                  <a:srgbClr val="92D050"/>
                </a:solidFill>
              </a:rPr>
              <a:t> in situ </a:t>
            </a:r>
            <a:r>
              <a:rPr lang="en-US" b="1" dirty="0" err="1" smtClean="0">
                <a:solidFill>
                  <a:srgbClr val="92D050"/>
                </a:solidFill>
              </a:rPr>
              <a:t>hibridisasi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5638800"/>
            <a:ext cx="5867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92D050"/>
                </a:solidFill>
              </a:rPr>
              <a:t>Slide </a:t>
            </a:r>
            <a:r>
              <a:rPr lang="en-US" b="1" dirty="0" err="1" smtClean="0">
                <a:solidFill>
                  <a:srgbClr val="92D050"/>
                </a:solidFill>
              </a:rPr>
              <a:t>diwarnai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dengan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larutan</a:t>
            </a:r>
            <a:r>
              <a:rPr lang="en-US" b="1" dirty="0" smtClean="0">
                <a:solidFill>
                  <a:srgbClr val="92D050"/>
                </a:solidFill>
              </a:rPr>
              <a:t> 4 % </a:t>
            </a:r>
            <a:r>
              <a:rPr lang="en-US" b="1" dirty="0" err="1" smtClean="0">
                <a:solidFill>
                  <a:srgbClr val="92D050"/>
                </a:solidFill>
              </a:rPr>
              <a:t>Giemsa</a:t>
            </a:r>
            <a:r>
              <a:rPr lang="en-US" b="1" dirty="0" smtClean="0">
                <a:solidFill>
                  <a:srgbClr val="92D050"/>
                </a:solidFill>
              </a:rPr>
              <a:t> yang </a:t>
            </a:r>
            <a:r>
              <a:rPr lang="en-US" b="1" dirty="0" err="1" smtClean="0">
                <a:solidFill>
                  <a:srgbClr val="92D050"/>
                </a:solidFill>
              </a:rPr>
              <a:t>dilarutkan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dengan</a:t>
            </a:r>
            <a:r>
              <a:rPr lang="en-US" b="1" dirty="0" smtClean="0">
                <a:solidFill>
                  <a:srgbClr val="92D050"/>
                </a:solidFill>
              </a:rPr>
              <a:t> 0,2 M </a:t>
            </a:r>
            <a:r>
              <a:rPr lang="en-US" b="1" dirty="0" err="1" smtClean="0">
                <a:solidFill>
                  <a:srgbClr val="92D050"/>
                </a:solidFill>
              </a:rPr>
              <a:t>So¨rensen</a:t>
            </a:r>
            <a:r>
              <a:rPr lang="en-US" b="1" dirty="0" smtClean="0">
                <a:solidFill>
                  <a:srgbClr val="92D050"/>
                </a:solidFill>
              </a:rPr>
              <a:t> phosphate buffer, pH 6.9.</a:t>
            </a:r>
          </a:p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343400" y="3352800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419600" y="5410200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53339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DNA PROBES AND LABELLING FOR FISH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305800" cy="594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85800"/>
            <a:ext cx="83058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Dua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famili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multigen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dari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rDNA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dilokalisir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dengan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dua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DNA probes yang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berbeda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Klon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pTa71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adalah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potongan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9-kb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EcoRI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yang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mengandung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18S–5,8S–26S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rDNA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gen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daerah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intergenic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spacer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dari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Triticum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aestivum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Gerlach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Bedbrook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, 1979)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667000"/>
            <a:ext cx="77724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5S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rDNA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dilokalisir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menggunakan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klon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pTa794, yang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mengandung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410-bp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BamHI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potongan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dari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gen 5S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rDNA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intergenic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spacer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dari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</a:rPr>
              <a:t>T.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aestivum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Gerlach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and Dyer, 1980)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800600"/>
            <a:ext cx="8305800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Potongan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5S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rDNA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diamplifikasi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dengan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primer universal M13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bolak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balik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Hasil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PCR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dimurnikan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menggunakan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perangkat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filter (Millipore) Montage PCR Centrifugal. Probe pTa71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pTa794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dilabeli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baik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dengan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digoxigenin-11dUTP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maupun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biotin-11-dUTP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dengan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translasi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pemotongan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berdasarkan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protokol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pabrik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(Roche, Germany)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419600" y="20574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495800" y="41910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3809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FISH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763000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609600"/>
            <a:ext cx="88392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 smtClean="0">
                <a:solidFill>
                  <a:srgbClr val="FFFF00"/>
                </a:solidFill>
              </a:rPr>
              <a:t>Protokol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dilakukan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berdasarkan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Chiavarino</a:t>
            </a:r>
            <a:r>
              <a:rPr lang="en-US" sz="1600" dirty="0" smtClean="0">
                <a:solidFill>
                  <a:srgbClr val="FFFF00"/>
                </a:solidFill>
              </a:rPr>
              <a:t> et al. (2000) </a:t>
            </a:r>
            <a:r>
              <a:rPr lang="en-US" sz="1600" dirty="0" err="1" smtClean="0">
                <a:solidFill>
                  <a:srgbClr val="FFFF00"/>
                </a:solidFill>
              </a:rPr>
              <a:t>dengan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sedikit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modifikasi</a:t>
            </a:r>
            <a:r>
              <a:rPr lang="en-US" sz="1600" dirty="0" smtClean="0">
                <a:solidFill>
                  <a:srgbClr val="FFFF00"/>
                </a:solidFill>
              </a:rPr>
              <a:t>. Chromosome yang </a:t>
            </a:r>
            <a:r>
              <a:rPr lang="en-US" sz="1600" dirty="0" err="1" smtClean="0">
                <a:solidFill>
                  <a:srgbClr val="FFFF00"/>
                </a:solidFill>
              </a:rPr>
              <a:t>telah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disiapkan</a:t>
            </a:r>
            <a:r>
              <a:rPr lang="en-US" sz="1600" dirty="0" smtClean="0">
                <a:solidFill>
                  <a:srgbClr val="FFFF00"/>
                </a:solidFill>
              </a:rPr>
              <a:t>  </a:t>
            </a:r>
            <a:r>
              <a:rPr lang="en-US" sz="1600" dirty="0" err="1" smtClean="0">
                <a:solidFill>
                  <a:srgbClr val="FFFF00"/>
                </a:solidFill>
              </a:rPr>
              <a:t>disimpan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pada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suhu</a:t>
            </a:r>
            <a:r>
              <a:rPr lang="en-US" sz="1600" dirty="0" smtClean="0">
                <a:solidFill>
                  <a:srgbClr val="FFFF00"/>
                </a:solidFill>
              </a:rPr>
              <a:t> 37</a:t>
            </a:r>
            <a:r>
              <a:rPr lang="en-US" sz="1600" baseline="30000" dirty="0" smtClean="0">
                <a:solidFill>
                  <a:srgbClr val="FFFF00"/>
                </a:solidFill>
              </a:rPr>
              <a:t>o</a:t>
            </a:r>
            <a:r>
              <a:rPr lang="en-US" sz="1600" dirty="0" smtClean="0">
                <a:solidFill>
                  <a:srgbClr val="FFFF00"/>
                </a:solidFill>
              </a:rPr>
              <a:t>C </a:t>
            </a:r>
            <a:r>
              <a:rPr lang="en-US" sz="1600" dirty="0" err="1" smtClean="0">
                <a:solidFill>
                  <a:srgbClr val="FFFF00"/>
                </a:solidFill>
              </a:rPr>
              <a:t>selama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satu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malam</a:t>
            </a:r>
            <a:r>
              <a:rPr lang="en-US" sz="1600" dirty="0" smtClean="0">
                <a:solidFill>
                  <a:srgbClr val="FFFF00"/>
                </a:solidFill>
              </a:rPr>
              <a:t> yang </a:t>
            </a:r>
            <a:r>
              <a:rPr lang="en-US" sz="1600" dirty="0" err="1" smtClean="0">
                <a:solidFill>
                  <a:srgbClr val="FFFF00"/>
                </a:solidFill>
              </a:rPr>
              <a:t>diikubasi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dalam</a:t>
            </a:r>
            <a:r>
              <a:rPr lang="en-US" sz="1600" dirty="0" smtClean="0">
                <a:solidFill>
                  <a:srgbClr val="FFFF00"/>
                </a:solidFill>
              </a:rPr>
              <a:t>  </a:t>
            </a:r>
            <a:r>
              <a:rPr lang="en-US" sz="1600" dirty="0" err="1" smtClean="0">
                <a:solidFill>
                  <a:srgbClr val="FFFF00"/>
                </a:solidFill>
              </a:rPr>
              <a:t>RNase</a:t>
            </a:r>
            <a:r>
              <a:rPr lang="en-US" sz="1600" dirty="0" smtClean="0">
                <a:solidFill>
                  <a:srgbClr val="FFFF00"/>
                </a:solidFill>
              </a:rPr>
              <a:t> A (1 µg mL</a:t>
            </a:r>
            <a:r>
              <a:rPr lang="en-US" sz="1600" baseline="30000" dirty="0" smtClean="0">
                <a:solidFill>
                  <a:srgbClr val="FFFF00"/>
                </a:solidFill>
              </a:rPr>
              <a:t>–1</a:t>
            </a:r>
            <a:r>
              <a:rPr lang="en-US" sz="1600" dirty="0" smtClean="0">
                <a:solidFill>
                  <a:srgbClr val="FFFF00"/>
                </a:solidFill>
              </a:rPr>
              <a:t>) </a:t>
            </a:r>
            <a:r>
              <a:rPr lang="en-US" sz="1600" dirty="0" err="1" smtClean="0">
                <a:solidFill>
                  <a:srgbClr val="FFFF00"/>
                </a:solidFill>
              </a:rPr>
              <a:t>dalam</a:t>
            </a:r>
            <a:r>
              <a:rPr lang="en-US" sz="1600" dirty="0" smtClean="0">
                <a:solidFill>
                  <a:srgbClr val="FFFF00"/>
                </a:solidFill>
              </a:rPr>
              <a:t> 2x SSC </a:t>
            </a:r>
            <a:r>
              <a:rPr lang="en-US" sz="1600" dirty="0" err="1" smtClean="0">
                <a:solidFill>
                  <a:srgbClr val="FFFF00"/>
                </a:solidFill>
              </a:rPr>
              <a:t>selama</a:t>
            </a:r>
            <a:r>
              <a:rPr lang="en-US" sz="1600" dirty="0" smtClean="0">
                <a:solidFill>
                  <a:srgbClr val="FFFF00"/>
                </a:solidFill>
              </a:rPr>
              <a:t>  1 jam </a:t>
            </a:r>
            <a:r>
              <a:rPr lang="en-US" sz="1600" dirty="0" err="1" smtClean="0">
                <a:solidFill>
                  <a:srgbClr val="FFFF00"/>
                </a:solidFill>
              </a:rPr>
              <a:t>pada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suhu</a:t>
            </a:r>
            <a:r>
              <a:rPr lang="en-US" sz="1600" dirty="0" smtClean="0">
                <a:solidFill>
                  <a:srgbClr val="FFFF00"/>
                </a:solidFill>
              </a:rPr>
              <a:t> 37</a:t>
            </a:r>
            <a:r>
              <a:rPr lang="en-US" sz="1600" baseline="30000" dirty="0" smtClean="0">
                <a:solidFill>
                  <a:srgbClr val="FFFF00"/>
                </a:solidFill>
              </a:rPr>
              <a:t>o</a:t>
            </a:r>
            <a:r>
              <a:rPr lang="en-US" sz="1600" dirty="0" smtClean="0">
                <a:solidFill>
                  <a:srgbClr val="FFFF00"/>
                </a:solidFill>
              </a:rPr>
              <a:t>C. </a:t>
            </a:r>
            <a:r>
              <a:rPr lang="en-US" sz="1600" dirty="0" err="1" smtClean="0">
                <a:solidFill>
                  <a:srgbClr val="FFFF00"/>
                </a:solidFill>
              </a:rPr>
              <a:t>Selanjutnya</a:t>
            </a:r>
            <a:r>
              <a:rPr lang="en-US" sz="1600" dirty="0" smtClean="0">
                <a:solidFill>
                  <a:srgbClr val="FFFF00"/>
                </a:solidFill>
              </a:rPr>
              <a:t> slide </a:t>
            </a:r>
            <a:r>
              <a:rPr lang="en-US" sz="1600" dirty="0" err="1" smtClean="0">
                <a:solidFill>
                  <a:srgbClr val="FFFF00"/>
                </a:solidFill>
              </a:rPr>
              <a:t>dicuci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tiga</a:t>
            </a:r>
            <a:r>
              <a:rPr lang="en-US" sz="1600" dirty="0" smtClean="0">
                <a:solidFill>
                  <a:srgbClr val="FFFF00"/>
                </a:solidFill>
              </a:rPr>
              <a:t> kali </a:t>
            </a:r>
            <a:r>
              <a:rPr lang="en-US" sz="1600" dirty="0" err="1" smtClean="0">
                <a:solidFill>
                  <a:srgbClr val="FFFF00"/>
                </a:solidFill>
              </a:rPr>
              <a:t>selama</a:t>
            </a:r>
            <a:r>
              <a:rPr lang="en-US" sz="1600" dirty="0" smtClean="0">
                <a:solidFill>
                  <a:srgbClr val="FFFF00"/>
                </a:solidFill>
              </a:rPr>
              <a:t> 5 </a:t>
            </a:r>
            <a:r>
              <a:rPr lang="en-US" sz="1600" dirty="0" err="1" smtClean="0">
                <a:solidFill>
                  <a:srgbClr val="FFFF00"/>
                </a:solidFill>
              </a:rPr>
              <a:t>menit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dalam</a:t>
            </a:r>
            <a:r>
              <a:rPr lang="en-US" sz="1600" dirty="0" smtClean="0">
                <a:solidFill>
                  <a:srgbClr val="FFFF00"/>
                </a:solidFill>
              </a:rPr>
              <a:t> 2xSSC, </a:t>
            </a:r>
            <a:r>
              <a:rPr lang="en-US" sz="1600" dirty="0" err="1" smtClean="0">
                <a:solidFill>
                  <a:srgbClr val="FFFF00"/>
                </a:solidFill>
              </a:rPr>
              <a:t>masukkan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dalam</a:t>
            </a:r>
            <a:r>
              <a:rPr lang="en-US" sz="1600" dirty="0" smtClean="0">
                <a:solidFill>
                  <a:srgbClr val="FFFF00"/>
                </a:solidFill>
              </a:rPr>
              <a:t> 4% </a:t>
            </a:r>
            <a:r>
              <a:rPr lang="en-US" sz="1600" dirty="0" err="1" smtClean="0">
                <a:solidFill>
                  <a:srgbClr val="FFFF00"/>
                </a:solidFill>
              </a:rPr>
              <a:t>paraformaldehide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dalam</a:t>
            </a:r>
            <a:r>
              <a:rPr lang="en-US" sz="1600" dirty="0" smtClean="0">
                <a:solidFill>
                  <a:srgbClr val="FFFF00"/>
                </a:solidFill>
              </a:rPr>
              <a:t> 1xSSC </a:t>
            </a:r>
            <a:r>
              <a:rPr lang="en-US" sz="1600" dirty="0" err="1" smtClean="0">
                <a:solidFill>
                  <a:srgbClr val="FFFF00"/>
                </a:solidFill>
              </a:rPr>
              <a:t>selama</a:t>
            </a:r>
            <a:r>
              <a:rPr lang="en-US" sz="1600" dirty="0" smtClean="0">
                <a:solidFill>
                  <a:srgbClr val="FFFF00"/>
                </a:solidFill>
              </a:rPr>
              <a:t> 10 </a:t>
            </a:r>
            <a:r>
              <a:rPr lang="en-US" sz="1600" dirty="0" err="1" smtClean="0">
                <a:solidFill>
                  <a:srgbClr val="FFFF00"/>
                </a:solidFill>
              </a:rPr>
              <a:t>menit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pada</a:t>
            </a:r>
            <a:r>
              <a:rPr lang="en-US" sz="1600" dirty="0" smtClean="0">
                <a:solidFill>
                  <a:srgbClr val="FFFF00"/>
                </a:solidFill>
              </a:rPr>
              <a:t> temperature </a:t>
            </a:r>
            <a:r>
              <a:rPr lang="en-US" sz="1600" dirty="0" err="1" smtClean="0">
                <a:solidFill>
                  <a:srgbClr val="FFFF00"/>
                </a:solidFill>
              </a:rPr>
              <a:t>kamar</a:t>
            </a:r>
            <a:r>
              <a:rPr lang="en-US" sz="1600" dirty="0" smtClean="0">
                <a:solidFill>
                  <a:srgbClr val="FFFF00"/>
                </a:solidFill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</a:rPr>
              <a:t>dicuci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tiga</a:t>
            </a:r>
            <a:r>
              <a:rPr lang="en-US" sz="1600" dirty="0" smtClean="0">
                <a:solidFill>
                  <a:srgbClr val="FFFF00"/>
                </a:solidFill>
              </a:rPr>
              <a:t> kali </a:t>
            </a:r>
            <a:r>
              <a:rPr lang="en-US" sz="1600" dirty="0" err="1" smtClean="0">
                <a:solidFill>
                  <a:srgbClr val="FFFF00"/>
                </a:solidFill>
              </a:rPr>
              <a:t>selama</a:t>
            </a:r>
            <a:r>
              <a:rPr lang="en-US" sz="1600" dirty="0" smtClean="0">
                <a:solidFill>
                  <a:srgbClr val="FFFF00"/>
                </a:solidFill>
              </a:rPr>
              <a:t> 5 </a:t>
            </a:r>
            <a:r>
              <a:rPr lang="en-US" sz="1600" dirty="0" err="1" smtClean="0">
                <a:solidFill>
                  <a:srgbClr val="FFFF00"/>
                </a:solidFill>
              </a:rPr>
              <a:t>menit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dalam</a:t>
            </a:r>
            <a:r>
              <a:rPr lang="en-US" sz="1600" dirty="0" smtClean="0">
                <a:solidFill>
                  <a:srgbClr val="FFFF00"/>
                </a:solidFill>
              </a:rPr>
              <a:t> 2xSSC, </a:t>
            </a:r>
            <a:r>
              <a:rPr lang="en-US" sz="1600" dirty="0" err="1" smtClean="0">
                <a:solidFill>
                  <a:srgbClr val="FFFF00"/>
                </a:solidFill>
              </a:rPr>
              <a:t>kemudian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didehidrasi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dalam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etanol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udara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kering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secara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berurutan</a:t>
            </a:r>
            <a:r>
              <a:rPr lang="en-US" sz="1600" dirty="0" smtClean="0">
                <a:solidFill>
                  <a:srgbClr val="FFFF00"/>
                </a:solidFill>
              </a:rPr>
              <a:t>. </a:t>
            </a:r>
            <a:r>
              <a:rPr lang="en-US" sz="1600" dirty="0" err="1" smtClean="0">
                <a:solidFill>
                  <a:srgbClr val="FFFF00"/>
                </a:solidFill>
              </a:rPr>
              <a:t>Sebelum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hibridisasi</a:t>
            </a:r>
            <a:r>
              <a:rPr lang="en-US" sz="1600" dirty="0" smtClean="0">
                <a:solidFill>
                  <a:srgbClr val="FFFF00"/>
                </a:solidFill>
              </a:rPr>
              <a:t>, chromosome yang </a:t>
            </a:r>
            <a:r>
              <a:rPr lang="en-US" sz="1600" dirty="0" err="1" smtClean="0">
                <a:solidFill>
                  <a:srgbClr val="FFFF00"/>
                </a:solidFill>
              </a:rPr>
              <a:t>telah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disiapkan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di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denaturisasi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dalam</a:t>
            </a:r>
            <a:r>
              <a:rPr lang="en-US" sz="1600" dirty="0" smtClean="0">
                <a:solidFill>
                  <a:srgbClr val="FFFF00"/>
                </a:solidFill>
              </a:rPr>
              <a:t> 7%(v/v) </a:t>
            </a:r>
            <a:r>
              <a:rPr lang="en-US" sz="1600" dirty="0" err="1" smtClean="0">
                <a:solidFill>
                  <a:srgbClr val="FFFF00"/>
                </a:solidFill>
              </a:rPr>
              <a:t>formamide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dalam</a:t>
            </a:r>
            <a:r>
              <a:rPr lang="en-US" sz="1600" dirty="0" smtClean="0">
                <a:solidFill>
                  <a:srgbClr val="FFFF00"/>
                </a:solidFill>
              </a:rPr>
              <a:t> 2xSSC </a:t>
            </a:r>
            <a:r>
              <a:rPr lang="en-US" sz="1600" dirty="0" err="1" smtClean="0">
                <a:solidFill>
                  <a:srgbClr val="FFFF00"/>
                </a:solidFill>
              </a:rPr>
              <a:t>pada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suhu</a:t>
            </a:r>
            <a:r>
              <a:rPr lang="en-US" sz="1600" dirty="0" smtClean="0">
                <a:solidFill>
                  <a:srgbClr val="FFFF00"/>
                </a:solidFill>
              </a:rPr>
              <a:t> 68</a:t>
            </a:r>
            <a:r>
              <a:rPr lang="en-US" sz="1600" baseline="30000" dirty="0" smtClean="0">
                <a:solidFill>
                  <a:srgbClr val="FFFF00"/>
                </a:solidFill>
              </a:rPr>
              <a:t>o</a:t>
            </a:r>
            <a:r>
              <a:rPr lang="en-US" sz="1600" dirty="0" smtClean="0">
                <a:solidFill>
                  <a:srgbClr val="FFFF00"/>
                </a:solidFill>
              </a:rPr>
              <a:t>C </a:t>
            </a:r>
            <a:r>
              <a:rPr lang="en-US" sz="1600" dirty="0" err="1" smtClean="0">
                <a:solidFill>
                  <a:srgbClr val="FFFF00"/>
                </a:solidFill>
              </a:rPr>
              <a:t>selama</a:t>
            </a:r>
            <a:r>
              <a:rPr lang="en-US" sz="1600" dirty="0" smtClean="0">
                <a:solidFill>
                  <a:srgbClr val="FFFF00"/>
                </a:solidFill>
              </a:rPr>
              <a:t> 2 </a:t>
            </a:r>
            <a:r>
              <a:rPr lang="en-US" sz="1600" dirty="0" err="1" smtClean="0">
                <a:solidFill>
                  <a:srgbClr val="FFFF00"/>
                </a:solidFill>
              </a:rPr>
              <a:t>menit</a:t>
            </a:r>
            <a:r>
              <a:rPr lang="en-US" sz="1600" dirty="0" smtClean="0">
                <a:solidFill>
                  <a:srgbClr val="FFFF00"/>
                </a:solidFill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</a:rPr>
              <a:t>dehidrasi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melalui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serangkaian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etanol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dingin-membeku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udara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kering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895600"/>
            <a:ext cx="88392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Campuran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hibridisasi</a:t>
            </a:r>
            <a:r>
              <a:rPr lang="en-US" sz="1600" dirty="0" smtClean="0">
                <a:solidFill>
                  <a:srgbClr val="FFFF00"/>
                </a:solidFill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</a:rPr>
              <a:t>mengandung</a:t>
            </a:r>
            <a:r>
              <a:rPr lang="en-US" sz="1600" dirty="0" smtClean="0">
                <a:solidFill>
                  <a:srgbClr val="FFFF00"/>
                </a:solidFill>
              </a:rPr>
              <a:t> 2 µg mL21 </a:t>
            </a:r>
            <a:r>
              <a:rPr lang="en-US" sz="1600" dirty="0" err="1" smtClean="0">
                <a:solidFill>
                  <a:srgbClr val="FFFF00"/>
                </a:solidFill>
              </a:rPr>
              <a:t>dari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setiap</a:t>
            </a:r>
            <a:r>
              <a:rPr lang="en-US" sz="1600" dirty="0" smtClean="0">
                <a:solidFill>
                  <a:srgbClr val="FFFF00"/>
                </a:solidFill>
              </a:rPr>
              <a:t> probe </a:t>
            </a:r>
            <a:r>
              <a:rPr lang="en-US" sz="1600" dirty="0" err="1" smtClean="0">
                <a:solidFill>
                  <a:srgbClr val="FFFF00"/>
                </a:solidFill>
              </a:rPr>
              <a:t>berlabel</a:t>
            </a:r>
            <a:r>
              <a:rPr lang="en-US" sz="1600" dirty="0" smtClean="0">
                <a:solidFill>
                  <a:srgbClr val="FFFF00"/>
                </a:solidFill>
              </a:rPr>
              <a:t> (45S </a:t>
            </a:r>
            <a:r>
              <a:rPr lang="en-US" sz="1600" dirty="0" err="1" smtClean="0">
                <a:solidFill>
                  <a:srgbClr val="FFFF00"/>
                </a:solidFill>
              </a:rPr>
              <a:t>rDNA</a:t>
            </a:r>
            <a:r>
              <a:rPr lang="en-US" sz="1600" dirty="0" smtClean="0">
                <a:solidFill>
                  <a:srgbClr val="FFFF00"/>
                </a:solidFill>
              </a:rPr>
              <a:t> and 5S </a:t>
            </a:r>
            <a:r>
              <a:rPr lang="en-US" sz="1600" dirty="0" err="1" smtClean="0">
                <a:solidFill>
                  <a:srgbClr val="FFFF00"/>
                </a:solidFill>
              </a:rPr>
              <a:t>rDNA</a:t>
            </a:r>
            <a:r>
              <a:rPr lang="en-US" sz="1600" dirty="0" smtClean="0">
                <a:solidFill>
                  <a:srgbClr val="FFFF00"/>
                </a:solidFill>
              </a:rPr>
              <a:t>) </a:t>
            </a:r>
            <a:r>
              <a:rPr lang="en-US" sz="1600" dirty="0" err="1" smtClean="0">
                <a:solidFill>
                  <a:srgbClr val="FFFF00"/>
                </a:solidFill>
              </a:rPr>
              <a:t>didenaturisasi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dengan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pendidihan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selama</a:t>
            </a:r>
            <a:r>
              <a:rPr lang="en-US" sz="1600" dirty="0" smtClean="0">
                <a:solidFill>
                  <a:srgbClr val="FFFF00"/>
                </a:solidFill>
              </a:rPr>
              <a:t> 10 </a:t>
            </a:r>
            <a:r>
              <a:rPr lang="en-US" sz="1600" dirty="0" err="1" smtClean="0">
                <a:solidFill>
                  <a:srgbClr val="FFFF00"/>
                </a:solidFill>
              </a:rPr>
              <a:t>menit</a:t>
            </a:r>
            <a:r>
              <a:rPr lang="en-US" sz="1600" dirty="0" smtClean="0">
                <a:solidFill>
                  <a:srgbClr val="FFFF00"/>
                </a:solidFill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</a:rPr>
              <a:t>ditaruh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diatas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es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selama</a:t>
            </a:r>
            <a:r>
              <a:rPr lang="en-US" sz="1600" dirty="0" smtClean="0">
                <a:solidFill>
                  <a:srgbClr val="FFFF00"/>
                </a:solidFill>
              </a:rPr>
              <a:t> 7 </a:t>
            </a:r>
            <a:r>
              <a:rPr lang="en-US" sz="1600" dirty="0" err="1" smtClean="0">
                <a:solidFill>
                  <a:srgbClr val="FFFF00"/>
                </a:solidFill>
              </a:rPr>
              <a:t>menit</a:t>
            </a:r>
            <a:r>
              <a:rPr lang="en-US" sz="1600" dirty="0" smtClean="0">
                <a:solidFill>
                  <a:srgbClr val="FFFF00"/>
                </a:solidFill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</a:rPr>
              <a:t>dan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tambahkan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ke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dalam</a:t>
            </a:r>
            <a:r>
              <a:rPr lang="en-US" sz="1600" dirty="0" smtClean="0">
                <a:solidFill>
                  <a:srgbClr val="FFFF00"/>
                </a:solidFill>
              </a:rPr>
              <a:t> chromosome </a:t>
            </a:r>
            <a:r>
              <a:rPr lang="en-US" sz="1600" dirty="0" err="1" smtClean="0">
                <a:solidFill>
                  <a:srgbClr val="FFFF00"/>
                </a:solidFill>
              </a:rPr>
              <a:t>denaturisasi</a:t>
            </a:r>
            <a:r>
              <a:rPr lang="en-US" sz="1600" dirty="0" smtClean="0">
                <a:solidFill>
                  <a:srgbClr val="FFFF00"/>
                </a:solidFill>
              </a:rPr>
              <a:t> yang </a:t>
            </a:r>
            <a:r>
              <a:rPr lang="en-US" sz="1600" dirty="0" err="1" smtClean="0">
                <a:solidFill>
                  <a:srgbClr val="FFFF00"/>
                </a:solidFill>
              </a:rPr>
              <a:t>telah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disiapkan</a:t>
            </a:r>
            <a:r>
              <a:rPr lang="en-US" sz="1600" dirty="0" smtClean="0">
                <a:solidFill>
                  <a:srgbClr val="FFFF00"/>
                </a:solidFill>
              </a:rPr>
              <a:t>. </a:t>
            </a:r>
            <a:r>
              <a:rPr lang="en-US" sz="1600" dirty="0" err="1" smtClean="0">
                <a:solidFill>
                  <a:srgbClr val="FFFF00"/>
                </a:solidFill>
              </a:rPr>
              <a:t>Hibridisasi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dilaksanakan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selama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satu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malam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pada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suhu</a:t>
            </a:r>
            <a:r>
              <a:rPr lang="en-US" sz="1600" dirty="0" smtClean="0">
                <a:solidFill>
                  <a:srgbClr val="FFFF00"/>
                </a:solidFill>
              </a:rPr>
              <a:t> 37</a:t>
            </a:r>
            <a:r>
              <a:rPr lang="en-US" sz="1600" baseline="30000" dirty="0" smtClean="0">
                <a:solidFill>
                  <a:srgbClr val="FFFF00"/>
                </a:solidFill>
              </a:rPr>
              <a:t>o</a:t>
            </a:r>
            <a:r>
              <a:rPr lang="en-US" sz="1600" dirty="0" smtClean="0">
                <a:solidFill>
                  <a:srgbClr val="FFFF00"/>
                </a:solidFill>
              </a:rPr>
              <a:t>C </a:t>
            </a:r>
            <a:r>
              <a:rPr lang="en-US" sz="1600" dirty="0" err="1" smtClean="0">
                <a:solidFill>
                  <a:srgbClr val="FFFF00"/>
                </a:solidFill>
              </a:rPr>
              <a:t>di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dalam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kamar</a:t>
            </a:r>
            <a:r>
              <a:rPr lang="en-US" sz="1600" dirty="0" smtClean="0">
                <a:solidFill>
                  <a:srgbClr val="FFFF00"/>
                </a:solidFill>
              </a:rPr>
              <a:t>/</a:t>
            </a:r>
            <a:r>
              <a:rPr lang="en-US" sz="1600" dirty="0" err="1" smtClean="0">
                <a:solidFill>
                  <a:srgbClr val="FFFF00"/>
                </a:solidFill>
              </a:rPr>
              <a:t>ruang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lembab</a:t>
            </a:r>
            <a:r>
              <a:rPr lang="en-US" sz="1600" dirty="0" smtClean="0">
                <a:solidFill>
                  <a:srgbClr val="FFFF00"/>
                </a:solidFill>
              </a:rPr>
              <a:t>. </a:t>
            </a:r>
            <a:r>
              <a:rPr lang="en-US" sz="1600" dirty="0" err="1" smtClean="0">
                <a:solidFill>
                  <a:srgbClr val="FFFF00"/>
                </a:solidFill>
              </a:rPr>
              <a:t>Setelah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hibridisasi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berakhir</a:t>
            </a:r>
            <a:r>
              <a:rPr lang="en-US" sz="1600" dirty="0" smtClean="0">
                <a:solidFill>
                  <a:srgbClr val="FFFF00"/>
                </a:solidFill>
              </a:rPr>
              <a:t> slide </a:t>
            </a:r>
            <a:r>
              <a:rPr lang="en-US" sz="1600" dirty="0" err="1" smtClean="0">
                <a:solidFill>
                  <a:srgbClr val="FFFF00"/>
                </a:solidFill>
              </a:rPr>
              <a:t>dicuci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dilakukan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dua</a:t>
            </a:r>
            <a:r>
              <a:rPr lang="en-US" sz="1600" dirty="0" smtClean="0">
                <a:solidFill>
                  <a:srgbClr val="FFFF00"/>
                </a:solidFill>
              </a:rPr>
              <a:t> kali </a:t>
            </a:r>
            <a:r>
              <a:rPr lang="en-US" sz="1600" dirty="0" err="1" smtClean="0">
                <a:solidFill>
                  <a:srgbClr val="FFFF00"/>
                </a:solidFill>
              </a:rPr>
              <a:t>selama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dua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menit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pada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suhu</a:t>
            </a:r>
            <a:r>
              <a:rPr lang="en-US" sz="1600" dirty="0" smtClean="0">
                <a:solidFill>
                  <a:srgbClr val="FFFF00"/>
                </a:solidFill>
              </a:rPr>
              <a:t> 42</a:t>
            </a:r>
            <a:r>
              <a:rPr lang="en-US" sz="1600" baseline="30000" dirty="0" smtClean="0">
                <a:solidFill>
                  <a:srgbClr val="FFFF00"/>
                </a:solidFill>
              </a:rPr>
              <a:t>o</a:t>
            </a:r>
            <a:r>
              <a:rPr lang="en-US" sz="1600" dirty="0" smtClean="0">
                <a:solidFill>
                  <a:srgbClr val="FFFF00"/>
                </a:solidFill>
              </a:rPr>
              <a:t>C </a:t>
            </a:r>
            <a:r>
              <a:rPr lang="en-US" sz="1600" dirty="0" err="1" smtClean="0">
                <a:solidFill>
                  <a:srgbClr val="FFFF00"/>
                </a:solidFill>
              </a:rPr>
              <a:t>dalam</a:t>
            </a:r>
            <a:r>
              <a:rPr lang="en-US" sz="1600" dirty="0" smtClean="0">
                <a:solidFill>
                  <a:srgbClr val="FFFF00"/>
                </a:solidFill>
              </a:rPr>
              <a:t> 2xSSC, </a:t>
            </a:r>
            <a:r>
              <a:rPr lang="en-US" sz="1600" dirty="0" err="1" smtClean="0">
                <a:solidFill>
                  <a:srgbClr val="FFFF00"/>
                </a:solidFill>
              </a:rPr>
              <a:t>dan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dua</a:t>
            </a:r>
            <a:r>
              <a:rPr lang="en-US" sz="1600" dirty="0" smtClean="0">
                <a:solidFill>
                  <a:srgbClr val="FFFF00"/>
                </a:solidFill>
              </a:rPr>
              <a:t> kali </a:t>
            </a:r>
            <a:r>
              <a:rPr lang="en-US" sz="1600" dirty="0" err="1" smtClean="0">
                <a:solidFill>
                  <a:srgbClr val="FFFF00"/>
                </a:solidFill>
              </a:rPr>
              <a:t>selama</a:t>
            </a:r>
            <a:r>
              <a:rPr lang="en-US" sz="1600" dirty="0" smtClean="0">
                <a:solidFill>
                  <a:srgbClr val="FFFF00"/>
                </a:solidFill>
              </a:rPr>
              <a:t> 5 </a:t>
            </a:r>
            <a:r>
              <a:rPr lang="en-US" sz="1600" dirty="0" err="1" smtClean="0">
                <a:solidFill>
                  <a:srgbClr val="FFFF00"/>
                </a:solidFill>
              </a:rPr>
              <a:t>menit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pada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suhu</a:t>
            </a:r>
            <a:r>
              <a:rPr lang="en-US" sz="1600" dirty="0" smtClean="0">
                <a:solidFill>
                  <a:srgbClr val="FFFF00"/>
                </a:solidFill>
              </a:rPr>
              <a:t> 42</a:t>
            </a:r>
            <a:r>
              <a:rPr lang="en-US" sz="1600" baseline="30000" dirty="0" smtClean="0">
                <a:solidFill>
                  <a:srgbClr val="FFFF00"/>
                </a:solidFill>
              </a:rPr>
              <a:t>o</a:t>
            </a:r>
            <a:r>
              <a:rPr lang="en-US" sz="1600" dirty="0" smtClean="0">
                <a:solidFill>
                  <a:srgbClr val="FFFF00"/>
                </a:solidFill>
              </a:rPr>
              <a:t>C </a:t>
            </a:r>
            <a:r>
              <a:rPr lang="en-US" sz="1600" dirty="0" err="1" smtClean="0">
                <a:solidFill>
                  <a:srgbClr val="FFFF00"/>
                </a:solidFill>
              </a:rPr>
              <a:t>dalam</a:t>
            </a:r>
            <a:r>
              <a:rPr lang="en-US" sz="1600" dirty="0" smtClean="0">
                <a:solidFill>
                  <a:srgbClr val="FFFF00"/>
                </a:solidFill>
              </a:rPr>
              <a:t> 0,1xSSC, </a:t>
            </a:r>
            <a:r>
              <a:rPr lang="en-US" sz="1600" dirty="0" err="1" smtClean="0">
                <a:solidFill>
                  <a:srgbClr val="FFFF00"/>
                </a:solidFill>
              </a:rPr>
              <a:t>dan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tiga</a:t>
            </a:r>
            <a:r>
              <a:rPr lang="en-US" sz="1600" dirty="0" smtClean="0">
                <a:solidFill>
                  <a:srgbClr val="FFFF00"/>
                </a:solidFill>
              </a:rPr>
              <a:t> kali </a:t>
            </a:r>
            <a:r>
              <a:rPr lang="en-US" sz="1600" dirty="0" err="1" smtClean="0">
                <a:solidFill>
                  <a:srgbClr val="FFFF00"/>
                </a:solidFill>
              </a:rPr>
              <a:t>selama</a:t>
            </a:r>
            <a:r>
              <a:rPr lang="en-US" sz="1600" dirty="0" smtClean="0">
                <a:solidFill>
                  <a:srgbClr val="FFFF00"/>
                </a:solidFill>
              </a:rPr>
              <a:t> 3 </a:t>
            </a:r>
            <a:r>
              <a:rPr lang="en-US" sz="1600" dirty="0" err="1" smtClean="0">
                <a:solidFill>
                  <a:srgbClr val="FFFF00"/>
                </a:solidFill>
              </a:rPr>
              <a:t>menit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pada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suhu</a:t>
            </a:r>
            <a:r>
              <a:rPr lang="en-US" sz="1600" dirty="0" smtClean="0">
                <a:solidFill>
                  <a:srgbClr val="FFFF00"/>
                </a:solidFill>
              </a:rPr>
              <a:t> 42</a:t>
            </a:r>
            <a:r>
              <a:rPr lang="en-US" sz="1600" baseline="30000" dirty="0" smtClean="0">
                <a:solidFill>
                  <a:srgbClr val="FFFF00"/>
                </a:solidFill>
              </a:rPr>
              <a:t>o</a:t>
            </a:r>
            <a:r>
              <a:rPr lang="en-US" sz="1600" dirty="0" smtClean="0">
                <a:solidFill>
                  <a:srgbClr val="FFFF00"/>
                </a:solidFill>
              </a:rPr>
              <a:t>C </a:t>
            </a:r>
            <a:r>
              <a:rPr lang="en-US" sz="1600" dirty="0" err="1" smtClean="0">
                <a:solidFill>
                  <a:srgbClr val="FFFF00"/>
                </a:solidFill>
              </a:rPr>
              <a:t>dalam</a:t>
            </a:r>
            <a:r>
              <a:rPr lang="en-US" sz="1600" dirty="0" smtClean="0">
                <a:solidFill>
                  <a:srgbClr val="FFFF00"/>
                </a:solidFill>
              </a:rPr>
              <a:t> 2xSSC. </a:t>
            </a:r>
            <a:r>
              <a:rPr lang="en-US" sz="1600" dirty="0" err="1" smtClean="0">
                <a:solidFill>
                  <a:srgbClr val="FFFF00"/>
                </a:solidFill>
              </a:rPr>
              <a:t>Deteksi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Digoxigenin-labelled</a:t>
            </a:r>
            <a:r>
              <a:rPr lang="en-US" sz="1600" dirty="0" smtClean="0">
                <a:solidFill>
                  <a:srgbClr val="FFFF00"/>
                </a:solidFill>
              </a:rPr>
              <a:t> probe </a:t>
            </a:r>
            <a:r>
              <a:rPr lang="en-US" sz="1600" dirty="0" err="1" smtClean="0">
                <a:solidFill>
                  <a:srgbClr val="FFFF00"/>
                </a:solidFill>
              </a:rPr>
              <a:t>dibuat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dengan</a:t>
            </a:r>
            <a:r>
              <a:rPr lang="en-US" sz="1600" dirty="0" smtClean="0">
                <a:solidFill>
                  <a:srgbClr val="FFFF00"/>
                </a:solidFill>
              </a:rPr>
              <a:t> antibody anti-</a:t>
            </a:r>
            <a:r>
              <a:rPr lang="en-US" sz="1600" dirty="0" err="1" smtClean="0">
                <a:solidFill>
                  <a:srgbClr val="FFFF00"/>
                </a:solidFill>
              </a:rPr>
              <a:t>digoxigenin</a:t>
            </a:r>
            <a:r>
              <a:rPr lang="en-US" sz="1600" dirty="0" smtClean="0">
                <a:solidFill>
                  <a:srgbClr val="FFFF00"/>
                </a:solidFill>
              </a:rPr>
              <a:t> yang </a:t>
            </a:r>
            <a:r>
              <a:rPr lang="en-US" sz="1600" dirty="0" err="1" smtClean="0">
                <a:solidFill>
                  <a:srgbClr val="FFFF00"/>
                </a:solidFill>
              </a:rPr>
              <a:t>digabungkan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dengan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fluorescein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isothiocyanate</a:t>
            </a:r>
            <a:r>
              <a:rPr lang="en-US" sz="1600" dirty="0" smtClean="0">
                <a:solidFill>
                  <a:srgbClr val="FFFF00"/>
                </a:solidFill>
              </a:rPr>
              <a:t> (Roche).  </a:t>
            </a:r>
            <a:r>
              <a:rPr lang="en-US" sz="1600" dirty="0" err="1" smtClean="0">
                <a:solidFill>
                  <a:srgbClr val="FFFF00"/>
                </a:solidFill>
              </a:rPr>
              <a:t>Deteksi</a:t>
            </a:r>
            <a:r>
              <a:rPr lang="en-US" sz="1600" dirty="0" smtClean="0">
                <a:solidFill>
                  <a:srgbClr val="FFFF00"/>
                </a:solidFill>
              </a:rPr>
              <a:t> Biotin-</a:t>
            </a:r>
            <a:r>
              <a:rPr lang="en-US" sz="1600" dirty="0" err="1" smtClean="0">
                <a:solidFill>
                  <a:srgbClr val="FFFF00"/>
                </a:solidFill>
              </a:rPr>
              <a:t>labelled</a:t>
            </a:r>
            <a:r>
              <a:rPr lang="en-US" sz="1600" dirty="0" smtClean="0">
                <a:solidFill>
                  <a:srgbClr val="FFFF00"/>
                </a:solidFill>
              </a:rPr>
              <a:t> probe </a:t>
            </a:r>
            <a:r>
              <a:rPr lang="en-US" sz="1600" dirty="0" err="1" smtClean="0">
                <a:solidFill>
                  <a:srgbClr val="FFFF00"/>
                </a:solidFill>
              </a:rPr>
              <a:t>dibuat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dengan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streptavidin</a:t>
            </a:r>
            <a:r>
              <a:rPr lang="en-US" sz="1600" dirty="0" smtClean="0">
                <a:solidFill>
                  <a:srgbClr val="FFFF00"/>
                </a:solidFill>
              </a:rPr>
              <a:t> yang </a:t>
            </a:r>
            <a:r>
              <a:rPr lang="en-US" sz="1600" dirty="0" err="1" smtClean="0">
                <a:solidFill>
                  <a:srgbClr val="FFFF00"/>
                </a:solidFill>
              </a:rPr>
              <a:t>digabungkan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dengan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Texax</a:t>
            </a:r>
            <a:r>
              <a:rPr lang="en-US" sz="1600" dirty="0" smtClean="0">
                <a:solidFill>
                  <a:srgbClr val="FFFF00"/>
                </a:solidFill>
              </a:rPr>
              <a:t> Red (Vector Laboratories)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334000"/>
            <a:ext cx="899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 smtClean="0">
                <a:solidFill>
                  <a:srgbClr val="FFFF00"/>
                </a:solidFill>
              </a:rPr>
              <a:t>Setelah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deteksi</a:t>
            </a:r>
            <a:r>
              <a:rPr lang="en-US" sz="1600" dirty="0" smtClean="0">
                <a:solidFill>
                  <a:srgbClr val="FFFF00"/>
                </a:solidFill>
              </a:rPr>
              <a:t>, slide </a:t>
            </a:r>
            <a:r>
              <a:rPr lang="en-US" sz="1600" dirty="0" err="1" smtClean="0">
                <a:solidFill>
                  <a:srgbClr val="FFFF00"/>
                </a:solidFill>
              </a:rPr>
              <a:t>dicuci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dua</a:t>
            </a:r>
            <a:r>
              <a:rPr lang="en-US" sz="1600" dirty="0" smtClean="0">
                <a:solidFill>
                  <a:srgbClr val="FFFF00"/>
                </a:solidFill>
              </a:rPr>
              <a:t> kali </a:t>
            </a:r>
            <a:r>
              <a:rPr lang="en-US" sz="1600" dirty="0" err="1" smtClean="0">
                <a:solidFill>
                  <a:srgbClr val="FFFF00"/>
                </a:solidFill>
              </a:rPr>
              <a:t>selama</a:t>
            </a:r>
            <a:r>
              <a:rPr lang="en-US" sz="1600" dirty="0" smtClean="0">
                <a:solidFill>
                  <a:srgbClr val="FFFF00"/>
                </a:solidFill>
              </a:rPr>
              <a:t> 5 </a:t>
            </a:r>
            <a:r>
              <a:rPr lang="en-US" sz="1600" dirty="0" err="1" smtClean="0">
                <a:solidFill>
                  <a:srgbClr val="FFFF00"/>
                </a:solidFill>
              </a:rPr>
              <a:t>menit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pada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suhu</a:t>
            </a:r>
            <a:r>
              <a:rPr lang="en-US" sz="1600" dirty="0" smtClean="0">
                <a:solidFill>
                  <a:srgbClr val="FFFF00"/>
                </a:solidFill>
              </a:rPr>
              <a:t> 37</a:t>
            </a:r>
            <a:r>
              <a:rPr lang="en-US" sz="1600" baseline="30000" dirty="0" smtClean="0">
                <a:solidFill>
                  <a:srgbClr val="FFFF00"/>
                </a:solidFill>
              </a:rPr>
              <a:t>o</a:t>
            </a:r>
            <a:r>
              <a:rPr lang="en-US" sz="1600" dirty="0" smtClean="0">
                <a:solidFill>
                  <a:srgbClr val="FFFF00"/>
                </a:solidFill>
              </a:rPr>
              <a:t>C </a:t>
            </a:r>
            <a:r>
              <a:rPr lang="en-US" sz="1600" dirty="0" err="1" smtClean="0">
                <a:solidFill>
                  <a:srgbClr val="FFFF00"/>
                </a:solidFill>
              </a:rPr>
              <a:t>dan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satu</a:t>
            </a:r>
            <a:r>
              <a:rPr lang="en-US" sz="1600" dirty="0" smtClean="0">
                <a:solidFill>
                  <a:srgbClr val="FFFF00"/>
                </a:solidFill>
              </a:rPr>
              <a:t> kali </a:t>
            </a:r>
            <a:r>
              <a:rPr lang="en-US" sz="1600" dirty="0" err="1" smtClean="0">
                <a:solidFill>
                  <a:srgbClr val="FFFF00"/>
                </a:solidFill>
              </a:rPr>
              <a:t>pada</a:t>
            </a:r>
            <a:r>
              <a:rPr lang="en-US" sz="1600" dirty="0" smtClean="0">
                <a:solidFill>
                  <a:srgbClr val="FFFF00"/>
                </a:solidFill>
              </a:rPr>
              <a:t> temperature </a:t>
            </a:r>
            <a:r>
              <a:rPr lang="en-US" sz="1600" dirty="0" err="1" smtClean="0">
                <a:solidFill>
                  <a:srgbClr val="FFFF00"/>
                </a:solidFill>
              </a:rPr>
              <a:t>kamar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di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dalam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deteksi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penyangga</a:t>
            </a:r>
            <a:r>
              <a:rPr lang="en-US" sz="1600" dirty="0" smtClean="0">
                <a:solidFill>
                  <a:srgbClr val="FFFF00"/>
                </a:solidFill>
              </a:rPr>
              <a:t>/buffer [4_ SSC, 0.2% (v/v) </a:t>
            </a:r>
            <a:r>
              <a:rPr lang="en-US" sz="1600" dirty="0" err="1" smtClean="0">
                <a:solidFill>
                  <a:srgbClr val="FFFF00"/>
                </a:solidFill>
              </a:rPr>
              <a:t>Tween</a:t>
            </a:r>
            <a:r>
              <a:rPr lang="en-US" sz="1600" dirty="0" smtClean="0">
                <a:solidFill>
                  <a:srgbClr val="FFFF00"/>
                </a:solidFill>
              </a:rPr>
              <a:t> 20]. </a:t>
            </a:r>
            <a:r>
              <a:rPr lang="en-US" sz="1600" dirty="0" err="1" smtClean="0">
                <a:solidFill>
                  <a:srgbClr val="FFFF00"/>
                </a:solidFill>
              </a:rPr>
              <a:t>Terakhir</a:t>
            </a:r>
            <a:r>
              <a:rPr lang="en-US" sz="1600" dirty="0" smtClean="0">
                <a:solidFill>
                  <a:srgbClr val="FFFF00"/>
                </a:solidFill>
              </a:rPr>
              <a:t>, slide </a:t>
            </a:r>
            <a:r>
              <a:rPr lang="en-US" sz="1600" dirty="0" err="1" smtClean="0">
                <a:solidFill>
                  <a:srgbClr val="FFFF00"/>
                </a:solidFill>
              </a:rPr>
              <a:t>dihilangkan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warnanya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dengan</a:t>
            </a:r>
            <a:r>
              <a:rPr lang="en-US" sz="1600" dirty="0" smtClean="0">
                <a:solidFill>
                  <a:srgbClr val="FFFF00"/>
                </a:solidFill>
              </a:rPr>
              <a:t> DAPI </a:t>
            </a:r>
            <a:r>
              <a:rPr lang="en-US" sz="1600" dirty="0" err="1" smtClean="0">
                <a:solidFill>
                  <a:srgbClr val="FFFF00"/>
                </a:solidFill>
              </a:rPr>
              <a:t>dan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dikumpulkan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di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dalam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Vectashield</a:t>
            </a:r>
            <a:r>
              <a:rPr lang="en-US" sz="1600" dirty="0" smtClean="0">
                <a:solidFill>
                  <a:srgbClr val="FFFF00"/>
                </a:solidFill>
              </a:rPr>
              <a:t> (Vector Laboratories). </a:t>
            </a:r>
            <a:r>
              <a:rPr lang="en-US" sz="1600" dirty="0" err="1" smtClean="0">
                <a:solidFill>
                  <a:srgbClr val="FFFF00"/>
                </a:solidFill>
              </a:rPr>
              <a:t>Tanda</a:t>
            </a:r>
            <a:r>
              <a:rPr lang="en-US" sz="1600" dirty="0" smtClean="0">
                <a:solidFill>
                  <a:srgbClr val="FFFF00"/>
                </a:solidFill>
              </a:rPr>
              <a:t>/signal </a:t>
            </a:r>
            <a:r>
              <a:rPr lang="en-US" sz="1600" dirty="0" err="1" smtClean="0">
                <a:solidFill>
                  <a:srgbClr val="FFFF00"/>
                </a:solidFill>
              </a:rPr>
              <a:t>hibridisasi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dianalisis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menggunakan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mikroskop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epifluorescence</a:t>
            </a:r>
            <a:r>
              <a:rPr lang="en-US" sz="1600" dirty="0" smtClean="0">
                <a:solidFill>
                  <a:srgbClr val="FFFF00"/>
                </a:solidFill>
              </a:rPr>
              <a:t>  Olympus, </a:t>
            </a:r>
            <a:r>
              <a:rPr lang="en-US" sz="1600" dirty="0" err="1" smtClean="0">
                <a:solidFill>
                  <a:srgbClr val="FFFF00"/>
                </a:solidFill>
              </a:rPr>
              <a:t>dengan</a:t>
            </a:r>
            <a:r>
              <a:rPr lang="en-US" sz="1600" dirty="0" smtClean="0">
                <a:solidFill>
                  <a:srgbClr val="FFFF00"/>
                </a:solidFill>
              </a:rPr>
              <a:t> filter set yang </a:t>
            </a:r>
            <a:r>
              <a:rPr lang="en-US" sz="1600" dirty="0" err="1" smtClean="0">
                <a:solidFill>
                  <a:srgbClr val="FFFF00"/>
                </a:solidFill>
              </a:rPr>
              <a:t>sesuai</a:t>
            </a:r>
            <a:r>
              <a:rPr lang="en-US" sz="1600" dirty="0" smtClean="0">
                <a:solidFill>
                  <a:srgbClr val="FFFF00"/>
                </a:solidFill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</a:rPr>
              <a:t>dilengkapi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dengan</a:t>
            </a:r>
            <a:r>
              <a:rPr lang="en-US" sz="1600" dirty="0" smtClean="0">
                <a:solidFill>
                  <a:srgbClr val="FFFF00"/>
                </a:solidFill>
              </a:rPr>
              <a:t> camera digital Olympus </a:t>
            </a:r>
            <a:r>
              <a:rPr lang="en-US" sz="1600" dirty="0" err="1" smtClean="0">
                <a:solidFill>
                  <a:srgbClr val="FFFF00"/>
                </a:solidFill>
              </a:rPr>
              <a:t>Camedia</a:t>
            </a:r>
            <a:r>
              <a:rPr lang="en-US" sz="1600" dirty="0" smtClean="0">
                <a:solidFill>
                  <a:srgbClr val="FFFF00"/>
                </a:solidFill>
              </a:rPr>
              <a:t> C-2000-Z. </a:t>
            </a:r>
            <a:r>
              <a:rPr lang="en-US" sz="1600" dirty="0" err="1" smtClean="0">
                <a:solidFill>
                  <a:srgbClr val="FFFF00"/>
                </a:solidFill>
              </a:rPr>
              <a:t>Tampilan</a:t>
            </a:r>
            <a:r>
              <a:rPr lang="en-US" sz="1600" dirty="0" smtClean="0">
                <a:solidFill>
                  <a:srgbClr val="FFFF00"/>
                </a:solidFill>
              </a:rPr>
              <a:t>/image </a:t>
            </a:r>
            <a:r>
              <a:rPr lang="en-US" sz="1600" dirty="0" err="1" smtClean="0">
                <a:solidFill>
                  <a:srgbClr val="FFFF00"/>
                </a:solidFill>
              </a:rPr>
              <a:t>dioptimalisasi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untuk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kecerahan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dan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</a:rPr>
              <a:t>kontras</a:t>
            </a:r>
            <a:r>
              <a:rPr lang="en-US" sz="1600" dirty="0" smtClean="0">
                <a:solidFill>
                  <a:srgbClr val="FFFF00"/>
                </a:solidFill>
              </a:rPr>
              <a:t> yang </a:t>
            </a:r>
            <a:r>
              <a:rPr lang="en-US" sz="1600" dirty="0" err="1" smtClean="0">
                <a:solidFill>
                  <a:srgbClr val="FFFF00"/>
                </a:solidFill>
              </a:rPr>
              <a:t>terbaik</a:t>
            </a:r>
            <a:r>
              <a:rPr lang="en-US" sz="1600" dirty="0" smtClean="0">
                <a:solidFill>
                  <a:srgbClr val="FFFF00"/>
                </a:solidFill>
              </a:rPr>
              <a:t>  </a:t>
            </a:r>
            <a:r>
              <a:rPr lang="en-US" sz="1600" dirty="0" err="1" smtClean="0">
                <a:solidFill>
                  <a:srgbClr val="FFFF00"/>
                </a:solidFill>
              </a:rPr>
              <a:t>dengan</a:t>
            </a:r>
            <a:r>
              <a:rPr lang="en-US" sz="1600" dirty="0" smtClean="0">
                <a:solidFill>
                  <a:srgbClr val="FFFF00"/>
                </a:solidFill>
              </a:rPr>
              <a:t> software </a:t>
            </a:r>
            <a:r>
              <a:rPr lang="en-US" sz="1600" dirty="0" err="1" smtClean="0">
                <a:solidFill>
                  <a:srgbClr val="FFFF00"/>
                </a:solidFill>
              </a:rPr>
              <a:t>imageprocessing</a:t>
            </a:r>
            <a:r>
              <a:rPr lang="en-US" sz="1600" dirty="0" smtClean="0">
                <a:solidFill>
                  <a:srgbClr val="FFFF00"/>
                </a:solidFill>
              </a:rPr>
              <a:t> (Adobe Photoshop v. 7.0)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495800" y="25908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572000" y="51054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1856</Words>
  <Application>Microsoft Office PowerPoint</Application>
  <PresentationFormat>On-screen Show (4:3)</PresentationFormat>
  <Paragraphs>142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Relationships of the Woody Medicago Species (Section Dendrotelis) Assessed by Molecular Cytogenetic Analyses Tugas Presentasi oleh : Yacobus Sunaryo</vt:lpstr>
      <vt:lpstr>INTRODUCTION</vt:lpstr>
      <vt:lpstr>BEBERAPA CONTOH TAMPILAN TANAMAN MEDICAGO</vt:lpstr>
      <vt:lpstr>AIMS OF THE STUDY</vt:lpstr>
      <vt:lpstr>MATERIALS AND METTHODS</vt:lpstr>
      <vt:lpstr>Tabel 1. Spesies dan asal bahan yang digunakan dalam penelitian ini  dan jumlah chromosome dari bahan yang dianalisa </vt:lpstr>
      <vt:lpstr>CHROMOSOME PREPARATION</vt:lpstr>
      <vt:lpstr>DNA PROBES AND LABELLING FOR FISH</vt:lpstr>
      <vt:lpstr>FISH</vt:lpstr>
      <vt:lpstr>GENOMIC DNA PROBES FOR GISH</vt:lpstr>
      <vt:lpstr>GISH Metode in situ hibridisasi mengikuti Leitch et al. (1994) dan Schwarzacher and Heslop Harrison (2000)</vt:lpstr>
      <vt:lpstr>RESULTS  Gambar 1. FISH dengan probe rDNA 45S (hijau) dan 5S (biru) pada sel pucuk akar Medicago marina (A,B), dan M. arborea (C-F), M. strasseri (G-I) dan M. citrine (J-L). Semua sel diwarnai dengan DAPI (blue).   (A) Nucleus interfase Medicago marina menunjukkan dua daerah rDNA 45S (hijau) dan empat daerah rDNA 5S (merah); (B) M. marina, FISH ganda dalam sel metaphase,; (C) M. arborea, nucleus interfase yang menunjukkan perenggangan locus rDNA 45S; (D) M. arborea, sel metaphase yang menunjukkan sub-terminal locus rDNA 45S; (E) M. arborea, sel metaphase yang menunjukkan empat daerah proximal rDNA 5S; (F) M. arborea, FISH ganda pada metaphase, yang menunjukkan dua rDNA 45S dan empat daerah proximal rDNA 5S; </vt:lpstr>
      <vt:lpstr>(G) M. strasseri, nuclei interfase yang menunjukkan penggabungan locus 45S; (H) M. strasseri, nucleus interfase yang menunjukkan empat tanda hibridisasi rDNA 5S; (I) M. strasseri, FISH ganda dalam sel metaphase yang menunjukkan empat daerah proximal rDNA 5S (merah) dan dua daerah sub-terminal rDNA 45S (hijau), (J) M. citrine, nucleus interfase yang menunjukkan signal dari rDNA 45S; (K) M. citrine, nucleus interfase yang menunjukkan sepuluh daerah kompak rDNA 5S; (L) M. citrine, sel metaphase dengan signal FISH dari rDNA 5S dan 45S, dua pasang chromosome yang menunjukkan signal sangat kecil hibridisasi 5S. Kepala-panah menunjukkan pasangan chromosome heteromorfik yang mengambarkan intensitas yang berbeda pada signal hibridisasi 45S.                                                                              Skala bar = 10 mm.</vt:lpstr>
      <vt:lpstr>Gambar 2. GISH pada chromosome metaphase dari M. citrina secara serempak dihibridisasi dengan probe genomic M. arborea (A) dan M. strasseri (B). Semua sel diwarnai dengan DAPI (abu-abu). Pada hibridisasi silang M. citrina dipotong pada segmen terminal dan constriction sekunder dari chromosome yang ditempatkan (ditunjukkan dengan anak panah).                                                          Skala bar = 10 mm</vt:lpstr>
      <vt:lpstr>Slide 15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Relationships of the Woody Medicago Species (Section Dendrotelis) Assessed by Molecular Cytogenetic Analyses</dc:title>
  <dc:creator>yacob</dc:creator>
  <cp:lastModifiedBy>yacob</cp:lastModifiedBy>
  <cp:revision>32</cp:revision>
  <dcterms:created xsi:type="dcterms:W3CDTF">2013-06-22T13:50:06Z</dcterms:created>
  <dcterms:modified xsi:type="dcterms:W3CDTF">2013-06-25T05:47:11Z</dcterms:modified>
</cp:coreProperties>
</file>