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9" r:id="rId2"/>
    <p:sldId id="28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  <p:sldId id="271" r:id="rId18"/>
    <p:sldId id="272" r:id="rId19"/>
    <p:sldId id="273" r:id="rId20"/>
    <p:sldId id="274" r:id="rId21"/>
    <p:sldId id="275" r:id="rId22"/>
    <p:sldId id="292" r:id="rId23"/>
    <p:sldId id="281" r:id="rId24"/>
    <p:sldId id="294" r:id="rId25"/>
    <p:sldId id="282" r:id="rId26"/>
    <p:sldId id="296" r:id="rId27"/>
    <p:sldId id="283" r:id="rId28"/>
    <p:sldId id="297" r:id="rId29"/>
    <p:sldId id="287" r:id="rId30"/>
    <p:sldId id="298" r:id="rId31"/>
    <p:sldId id="288" r:id="rId32"/>
    <p:sldId id="299" r:id="rId33"/>
    <p:sldId id="289" r:id="rId34"/>
    <p:sldId id="300" r:id="rId35"/>
    <p:sldId id="290" r:id="rId36"/>
    <p:sldId id="301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9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63BD-0AC5-4039-95F4-A5109C03B58A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D3EF-9708-47D5-A45A-85506A08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06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63BD-0AC5-4039-95F4-A5109C03B58A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D3EF-9708-47D5-A45A-85506A08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99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63BD-0AC5-4039-95F4-A5109C03B58A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D3EF-9708-47D5-A45A-85506A08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7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63BD-0AC5-4039-95F4-A5109C03B58A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D3EF-9708-47D5-A45A-85506A08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20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63BD-0AC5-4039-95F4-A5109C03B58A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D3EF-9708-47D5-A45A-85506A08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17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63BD-0AC5-4039-95F4-A5109C03B58A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D3EF-9708-47D5-A45A-85506A08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0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63BD-0AC5-4039-95F4-A5109C03B58A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D3EF-9708-47D5-A45A-85506A08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07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63BD-0AC5-4039-95F4-A5109C03B58A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D3EF-9708-47D5-A45A-85506A08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1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63BD-0AC5-4039-95F4-A5109C03B58A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D3EF-9708-47D5-A45A-85506A08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0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63BD-0AC5-4039-95F4-A5109C03B58A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D3EF-9708-47D5-A45A-85506A08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207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63BD-0AC5-4039-95F4-A5109C03B58A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BD3EF-9708-47D5-A45A-85506A08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911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F63BD-0AC5-4039-95F4-A5109C03B58A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BD3EF-9708-47D5-A45A-85506A08C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22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0668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TUGAS  MK BIOLOGI  MOLEKULER</a:t>
            </a:r>
            <a:endParaRPr lang="en-US" sz="3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600" y="26670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RETNO  WIJAYANTI</a:t>
            </a:r>
            <a:endParaRPr lang="en-US" sz="3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065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2"/>
            </a:pPr>
            <a:r>
              <a:rPr lang="en-US" sz="2400" dirty="0" err="1" smtClean="0"/>
              <a:t>Persiapan</a:t>
            </a:r>
            <a:r>
              <a:rPr lang="en-US" sz="2400" dirty="0" smtClean="0"/>
              <a:t> media</a:t>
            </a:r>
          </a:p>
          <a:p>
            <a:endParaRPr lang="en-US" sz="2400" dirty="0"/>
          </a:p>
          <a:p>
            <a:r>
              <a:rPr lang="en-US" sz="2400" dirty="0" smtClean="0"/>
              <a:t>Media yang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minimum salt media  (MSM) 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isolasi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karakterisasi</a:t>
            </a:r>
            <a:r>
              <a:rPr lang="en-US" sz="2400" dirty="0" smtClean="0"/>
              <a:t> 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-degrading bacteria. </a:t>
            </a:r>
          </a:p>
          <a:p>
            <a:endParaRPr lang="en-US" sz="2400" dirty="0"/>
          </a:p>
          <a:p>
            <a:r>
              <a:rPr lang="en-US" sz="2400" dirty="0" smtClean="0"/>
              <a:t>MSMA (minimum salt media agar), </a:t>
            </a:r>
            <a:r>
              <a:rPr lang="en-US" sz="2400" dirty="0" err="1" smtClean="0"/>
              <a:t>dibuat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menambahkan</a:t>
            </a:r>
            <a:r>
              <a:rPr lang="en-US" sz="2400" dirty="0" smtClean="0"/>
              <a:t> 15 g/l agar </a:t>
            </a:r>
            <a:r>
              <a:rPr lang="en-US" sz="2400" dirty="0" err="1" smtClean="0"/>
              <a:t>kedalam</a:t>
            </a:r>
            <a:r>
              <a:rPr lang="en-US" sz="2400" dirty="0" smtClean="0"/>
              <a:t> MSM. </a:t>
            </a:r>
          </a:p>
          <a:p>
            <a:endParaRPr lang="en-US" sz="2400" dirty="0"/>
          </a:p>
          <a:p>
            <a:r>
              <a:rPr lang="en-US" sz="2400" dirty="0" err="1" smtClean="0"/>
              <a:t>Sterilisasi</a:t>
            </a:r>
            <a:r>
              <a:rPr lang="en-US" sz="2400" dirty="0" smtClean="0"/>
              <a:t> media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outoclaf</a:t>
            </a:r>
            <a:r>
              <a:rPr lang="en-US" sz="2400" dirty="0" smtClean="0"/>
              <a:t>  </a:t>
            </a:r>
            <a:r>
              <a:rPr lang="en-US" sz="2400" dirty="0" err="1" smtClean="0"/>
              <a:t>pada</a:t>
            </a:r>
            <a:r>
              <a:rPr lang="en-US" sz="2400" dirty="0" smtClean="0"/>
              <a:t> 121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C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15 </a:t>
            </a:r>
            <a:r>
              <a:rPr lang="en-US" sz="2400" dirty="0" err="1" smtClean="0"/>
              <a:t>menit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083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7620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 </a:t>
            </a:r>
            <a:r>
              <a:rPr lang="en-US" sz="2400" dirty="0" err="1" smtClean="0"/>
              <a:t>Isolasi</a:t>
            </a:r>
            <a:r>
              <a:rPr lang="en-US" sz="2400" dirty="0" smtClean="0"/>
              <a:t>, </a:t>
            </a:r>
            <a:r>
              <a:rPr lang="en-US" sz="2400" dirty="0" err="1" smtClean="0"/>
              <a:t>screning</a:t>
            </a:r>
            <a:r>
              <a:rPr lang="en-US" sz="2400" dirty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identifikasi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-degrading bacteria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67032" y="1440876"/>
            <a:ext cx="2209800" cy="46166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191000" y="1440876"/>
            <a:ext cx="3810000" cy="46166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MSM +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, </a:t>
            </a:r>
            <a:r>
              <a:rPr lang="en-US" sz="2400" dirty="0" err="1" smtClean="0"/>
              <a:t>pada</a:t>
            </a:r>
            <a:r>
              <a:rPr lang="en-US" sz="2400" dirty="0" smtClean="0"/>
              <a:t> 30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C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721077" y="1688688"/>
            <a:ext cx="1241323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38484" y="2590800"/>
            <a:ext cx="3657600" cy="120032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MSMA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10mM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, </a:t>
            </a:r>
            <a:r>
              <a:rPr lang="en-US" sz="2400" dirty="0" err="1" smtClean="0"/>
              <a:t>inkubasi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30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C, 48 jam</a:t>
            </a:r>
            <a:endParaRPr lang="en-US" sz="24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096000" y="2054941"/>
            <a:ext cx="0" cy="53585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048000" y="3190964"/>
            <a:ext cx="11430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67032" y="2867798"/>
            <a:ext cx="2580968" cy="83099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Koloni</a:t>
            </a:r>
            <a:r>
              <a:rPr lang="en-US" sz="2400" dirty="0" smtClean="0"/>
              <a:t> </a:t>
            </a:r>
            <a:r>
              <a:rPr lang="en-US" sz="2400" dirty="0" err="1" smtClean="0"/>
              <a:t>tunggal</a:t>
            </a:r>
            <a:r>
              <a:rPr lang="en-US" sz="2400" dirty="0" smtClean="0"/>
              <a:t>, </a:t>
            </a:r>
            <a:r>
              <a:rPr lang="en-US" sz="2400" dirty="0" err="1" smtClean="0"/>
              <a:t>dimurnikan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1757516" y="3791129"/>
            <a:ext cx="0" cy="70467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67032" y="4572000"/>
            <a:ext cx="3495368" cy="156966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Deteksi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GLC (Gas liquid </a:t>
            </a:r>
            <a:r>
              <a:rPr lang="en-US" sz="2400" dirty="0" err="1" smtClean="0"/>
              <a:t>chromatografi</a:t>
            </a:r>
            <a:r>
              <a:rPr lang="en-US" sz="2400" dirty="0" smtClean="0"/>
              <a:t>),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mengetahui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cadosafos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bakteri</a:t>
            </a:r>
            <a:endParaRPr lang="en-US" sz="2400" dirty="0"/>
          </a:p>
        </p:txBody>
      </p:sp>
      <p:cxnSp>
        <p:nvCxnSpPr>
          <p:cNvPr id="26" name="Straight Arrow Connector 25"/>
          <p:cNvCxnSpPr>
            <a:stCxn id="24" idx="3"/>
          </p:cNvCxnSpPr>
          <p:nvPr/>
        </p:nvCxnSpPr>
        <p:spPr>
          <a:xfrm>
            <a:off x="3962400" y="5356830"/>
            <a:ext cx="9906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088194" y="4614946"/>
            <a:ext cx="3598606" cy="193899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Identifikasi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Bergey’s</a:t>
            </a:r>
            <a:r>
              <a:rPr lang="en-US" sz="2400" dirty="0" smtClean="0"/>
              <a:t> Manual of Systematic Bacteriology .  </a:t>
            </a:r>
            <a:r>
              <a:rPr lang="en-US" sz="2400" dirty="0" err="1" smtClean="0"/>
              <a:t>Kultur</a:t>
            </a:r>
            <a:r>
              <a:rPr lang="en-US" sz="2400" dirty="0" smtClean="0"/>
              <a:t> </a:t>
            </a:r>
            <a:r>
              <a:rPr lang="en-US" sz="2400" dirty="0" err="1" smtClean="0"/>
              <a:t>disimpan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10% glycerol, -70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7662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533400"/>
            <a:ext cx="7543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 startAt="4"/>
            </a:pPr>
            <a:r>
              <a:rPr lang="en-US" sz="2400" dirty="0" err="1" smtClean="0"/>
              <a:t>Karakterisasi</a:t>
            </a:r>
            <a:r>
              <a:rPr lang="en-US" sz="2400" dirty="0" smtClean="0"/>
              <a:t>  </a:t>
            </a:r>
            <a:r>
              <a:rPr lang="en-US" sz="2400" dirty="0" err="1" smtClean="0"/>
              <a:t>molekuler</a:t>
            </a:r>
            <a:endParaRPr lang="en-US" sz="2400" dirty="0" smtClean="0"/>
          </a:p>
          <a:p>
            <a:pPr algn="just"/>
            <a:endParaRPr lang="en-US" sz="2400" dirty="0"/>
          </a:p>
          <a:p>
            <a:pPr marL="342900" indent="-342900" algn="just">
              <a:buAutoNum type="alphaLcPeriod"/>
            </a:pPr>
            <a:r>
              <a:rPr lang="en-US" sz="2400" dirty="0" err="1" smtClean="0"/>
              <a:t>Ekstraksi</a:t>
            </a:r>
            <a:r>
              <a:rPr lang="en-US" sz="2400" dirty="0" smtClean="0"/>
              <a:t>  DNA </a:t>
            </a:r>
            <a:r>
              <a:rPr lang="en-US" sz="2400" dirty="0" err="1"/>
              <a:t>k</a:t>
            </a:r>
            <a:r>
              <a:rPr lang="en-US" sz="2400" dirty="0" err="1" smtClean="0"/>
              <a:t>romosom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gen 16S </a:t>
            </a:r>
            <a:r>
              <a:rPr lang="en-US" sz="2400" dirty="0" err="1" smtClean="0"/>
              <a:t>rRNA</a:t>
            </a:r>
            <a:r>
              <a:rPr lang="en-US" sz="2400" dirty="0" smtClean="0"/>
              <a:t>, PCR amplification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err="1" smtClean="0"/>
              <a:t>Ekstraksi</a:t>
            </a:r>
            <a:r>
              <a:rPr lang="en-US" sz="2400" dirty="0" smtClean="0"/>
              <a:t> DNA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Qiagen</a:t>
            </a:r>
            <a:r>
              <a:rPr lang="en-US" sz="2400" dirty="0" smtClean="0"/>
              <a:t> DNA extraction kid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smtClean="0"/>
              <a:t>DNA </a:t>
            </a:r>
            <a:r>
              <a:rPr lang="en-US" sz="2400" dirty="0" err="1" smtClean="0"/>
              <a:t>disuspensikan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50ml TE Buffer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disimpan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-20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C ,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diamplifikasi</a:t>
            </a:r>
            <a:r>
              <a:rPr lang="en-US" sz="2400" dirty="0" smtClean="0"/>
              <a:t> PCR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Karakterisasi</a:t>
            </a:r>
            <a:r>
              <a:rPr lang="en-US" sz="2400" dirty="0" smtClean="0"/>
              <a:t> </a:t>
            </a:r>
            <a:r>
              <a:rPr lang="en-US" sz="2400" dirty="0" err="1" smtClean="0"/>
              <a:t>molekular</a:t>
            </a:r>
            <a:r>
              <a:rPr lang="en-US" sz="2400" dirty="0" smtClean="0"/>
              <a:t> </a:t>
            </a:r>
            <a:r>
              <a:rPr lang="en-US" sz="2400" dirty="0" err="1" smtClean="0"/>
              <a:t>isolat</a:t>
            </a:r>
            <a:r>
              <a:rPr lang="en-US" sz="2400" dirty="0" smtClean="0"/>
              <a:t> </a:t>
            </a:r>
            <a:r>
              <a:rPr lang="en-US" sz="2400" dirty="0" err="1" smtClean="0"/>
              <a:t>pendegradasi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,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fragmen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ukuran</a:t>
            </a:r>
            <a:r>
              <a:rPr lang="en-US" sz="2400" dirty="0" smtClean="0"/>
              <a:t> 433bp yang </a:t>
            </a:r>
            <a:r>
              <a:rPr lang="en-US" sz="2400" dirty="0" err="1" smtClean="0"/>
              <a:t>berasosiasi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 gen 16S  </a:t>
            </a:r>
            <a:r>
              <a:rPr lang="en-US" sz="2400" dirty="0" err="1" smtClean="0"/>
              <a:t>rRNA</a:t>
            </a:r>
            <a:r>
              <a:rPr lang="en-US" sz="2400" dirty="0" smtClean="0"/>
              <a:t> </a:t>
            </a:r>
            <a:r>
              <a:rPr lang="en-US" sz="2400" dirty="0" err="1" smtClean="0"/>
              <a:t>diamplifikasi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isolat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primer universal.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95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533400"/>
            <a:ext cx="8153400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/>
              <a:t>Untuk</a:t>
            </a:r>
            <a:r>
              <a:rPr lang="en-US" sz="2400" dirty="0" smtClean="0"/>
              <a:t> PCR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/>
              <a:t>efendrof</a:t>
            </a:r>
            <a:r>
              <a:rPr lang="en-US" sz="2400" dirty="0"/>
              <a:t> </a:t>
            </a:r>
            <a:r>
              <a:rPr lang="en-US" sz="2400" dirty="0" err="1"/>
              <a:t>berukuran</a:t>
            </a:r>
            <a:r>
              <a:rPr lang="en-US" sz="2400" dirty="0"/>
              <a:t> 0.5ml </a:t>
            </a:r>
            <a:r>
              <a:rPr lang="en-US" sz="2400" dirty="0" smtClean="0"/>
              <a:t>,  yang </a:t>
            </a:r>
            <a:r>
              <a:rPr lang="en-US" sz="2400" dirty="0" err="1" smtClean="0"/>
              <a:t>diisi</a:t>
            </a:r>
            <a:r>
              <a:rPr lang="en-US" sz="2400" dirty="0" smtClean="0"/>
              <a:t> 1xPfu buffer, 2 U </a:t>
            </a:r>
            <a:r>
              <a:rPr lang="en-US" sz="2400" dirty="0" err="1" smtClean="0"/>
              <a:t>Pfu</a:t>
            </a:r>
            <a:r>
              <a:rPr lang="en-US" sz="2400" dirty="0" smtClean="0"/>
              <a:t> DNA polymerase, 0.5 </a:t>
            </a:r>
            <a:r>
              <a:rPr lang="en-US" sz="2400" dirty="0" err="1" smtClean="0"/>
              <a:t>uM</a:t>
            </a:r>
            <a:r>
              <a:rPr lang="en-US" sz="2400" dirty="0" smtClean="0"/>
              <a:t> primer, 200uM </a:t>
            </a:r>
            <a:r>
              <a:rPr lang="en-US" sz="2400" dirty="0" err="1" smtClean="0"/>
              <a:t>nukleotida</a:t>
            </a:r>
            <a:r>
              <a:rPr lang="en-US" sz="2400" dirty="0" smtClean="0"/>
              <a:t>, 1ug DNA </a:t>
            </a:r>
            <a:r>
              <a:rPr lang="en-US" sz="2400" dirty="0" err="1" smtClean="0"/>
              <a:t>kromosom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sterilized ddH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 </a:t>
            </a:r>
            <a:r>
              <a:rPr lang="en-US" sz="2400" dirty="0" err="1" smtClean="0"/>
              <a:t>hingga</a:t>
            </a:r>
            <a:r>
              <a:rPr lang="en-US" sz="2400" dirty="0" smtClean="0"/>
              <a:t> volume 50ul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/>
            <a:r>
              <a:rPr lang="en-US" sz="2400" dirty="0" smtClean="0"/>
              <a:t>Program PCR : </a:t>
            </a:r>
          </a:p>
          <a:p>
            <a:pPr algn="just"/>
            <a:r>
              <a:rPr lang="en-US" sz="2400" dirty="0" err="1" smtClean="0"/>
              <a:t>Denaturasi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95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C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1 </a:t>
            </a:r>
            <a:r>
              <a:rPr lang="en-US" sz="2400" dirty="0" err="1" smtClean="0"/>
              <a:t>menit</a:t>
            </a:r>
            <a:r>
              <a:rPr lang="en-US" sz="2400" dirty="0" smtClean="0"/>
              <a:t>,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30 cycle</a:t>
            </a:r>
          </a:p>
          <a:p>
            <a:pPr algn="just"/>
            <a:r>
              <a:rPr lang="en-US" sz="2400" dirty="0" smtClean="0"/>
              <a:t>Annealing </a:t>
            </a:r>
            <a:r>
              <a:rPr lang="en-US" sz="2400" dirty="0" err="1" smtClean="0"/>
              <a:t>pada</a:t>
            </a:r>
            <a:r>
              <a:rPr lang="en-US" sz="2400" dirty="0" smtClean="0"/>
              <a:t> 54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C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1 </a:t>
            </a:r>
            <a:r>
              <a:rPr lang="en-US" sz="2400" dirty="0" err="1" smtClean="0"/>
              <a:t>menit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Ekstensi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72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C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1.5 </a:t>
            </a:r>
            <a:r>
              <a:rPr lang="en-US" sz="2400" dirty="0" err="1" smtClean="0"/>
              <a:t>menit</a:t>
            </a:r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amplifikasi</a:t>
            </a:r>
            <a:r>
              <a:rPr lang="en-US" sz="2400" dirty="0" smtClean="0"/>
              <a:t>, </a:t>
            </a:r>
            <a:r>
              <a:rPr lang="en-US" sz="2400" dirty="0" err="1" smtClean="0"/>
              <a:t>diambil</a:t>
            </a:r>
            <a:r>
              <a:rPr lang="en-US" sz="2400" dirty="0" smtClean="0"/>
              <a:t> 5ul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dianalisis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gel </a:t>
            </a:r>
            <a:r>
              <a:rPr lang="en-US" sz="2400" dirty="0" err="1" smtClean="0"/>
              <a:t>elektroforesis</a:t>
            </a:r>
            <a:r>
              <a:rPr lang="en-US" sz="2400" dirty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mengetahui</a:t>
            </a:r>
            <a:r>
              <a:rPr lang="en-US" sz="2400" dirty="0" smtClean="0"/>
              <a:t> </a:t>
            </a:r>
            <a:r>
              <a:rPr lang="en-US" sz="2400" dirty="0" err="1" smtClean="0"/>
              <a:t>ukuran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validasi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PCR.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Hasil</a:t>
            </a:r>
            <a:r>
              <a:rPr lang="en-US" sz="2400" dirty="0" smtClean="0"/>
              <a:t> PCR </a:t>
            </a:r>
            <a:r>
              <a:rPr lang="en-US" sz="2400" dirty="0" err="1" smtClean="0"/>
              <a:t>dipurifikasi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QIAquick</a:t>
            </a:r>
            <a:r>
              <a:rPr lang="en-US" sz="2400" dirty="0" smtClean="0"/>
              <a:t> PCR purification kit (</a:t>
            </a:r>
            <a:r>
              <a:rPr lang="en-US" sz="2400" dirty="0" err="1" smtClean="0"/>
              <a:t>Qiagen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023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0884" y="354412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b.  </a:t>
            </a:r>
            <a:r>
              <a:rPr lang="en-US" sz="2400" dirty="0" smtClean="0"/>
              <a:t>DNA </a:t>
            </a:r>
            <a:r>
              <a:rPr lang="en-US" sz="2400" dirty="0" err="1" smtClean="0"/>
              <a:t>sequensing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analisis</a:t>
            </a:r>
            <a:r>
              <a:rPr lang="en-US" sz="2400" dirty="0" smtClean="0"/>
              <a:t> </a:t>
            </a:r>
            <a:r>
              <a:rPr lang="en-US" sz="2400" dirty="0" err="1" smtClean="0"/>
              <a:t>filogenetik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386348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PCR </a:t>
            </a:r>
            <a:r>
              <a:rPr lang="en-US" sz="2400" dirty="0" err="1" smtClean="0"/>
              <a:t>disekuensing</a:t>
            </a:r>
            <a:r>
              <a:rPr lang="en-US" sz="2400" dirty="0" smtClean="0"/>
              <a:t>,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Tag dye-</a:t>
            </a:r>
            <a:r>
              <a:rPr lang="en-US" sz="2400" dirty="0" err="1" smtClean="0"/>
              <a:t>deoxy</a:t>
            </a:r>
            <a:r>
              <a:rPr lang="en-US" sz="2400" dirty="0" smtClean="0"/>
              <a:t> terminator method and an automated 373 DNA sequencer.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sequensing</a:t>
            </a:r>
            <a:r>
              <a:rPr lang="en-US" sz="2400" dirty="0" smtClean="0"/>
              <a:t>, </a:t>
            </a:r>
            <a:r>
              <a:rPr lang="en-US" sz="2400" dirty="0" err="1" smtClean="0"/>
              <a:t>mikroorganisme</a:t>
            </a:r>
            <a:r>
              <a:rPr lang="en-US" sz="2400" dirty="0" smtClean="0"/>
              <a:t>  yang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kesamaan</a:t>
            </a:r>
            <a:r>
              <a:rPr lang="en-US" sz="2400" dirty="0" smtClean="0"/>
              <a:t>  </a:t>
            </a:r>
            <a:r>
              <a:rPr lang="en-US" sz="2400" dirty="0" err="1" smtClean="0"/>
              <a:t>sequen</a:t>
            </a:r>
            <a:r>
              <a:rPr lang="en-US" sz="2400" dirty="0" smtClean="0"/>
              <a:t> 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sequen</a:t>
            </a:r>
            <a:r>
              <a:rPr lang="en-US" sz="2400" dirty="0" smtClean="0"/>
              <a:t> 16S </a:t>
            </a:r>
            <a:r>
              <a:rPr lang="en-US" sz="2400" dirty="0" err="1" smtClean="0"/>
              <a:t>rRNA</a:t>
            </a:r>
            <a:r>
              <a:rPr lang="en-US" sz="2400" dirty="0" smtClean="0"/>
              <a:t> 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PC1, PC3, PC5,PC7, </a:t>
            </a:r>
            <a:r>
              <a:rPr lang="en-US" sz="2400" dirty="0" err="1" smtClean="0"/>
              <a:t>dan</a:t>
            </a:r>
            <a:r>
              <a:rPr lang="en-US" sz="2400" dirty="0" smtClean="0"/>
              <a:t> PC10.  </a:t>
            </a:r>
            <a:r>
              <a:rPr lang="en-US" sz="2400" dirty="0" err="1" smtClean="0"/>
              <a:t>Selanjutnya</a:t>
            </a:r>
            <a:r>
              <a:rPr lang="en-US" sz="2400" dirty="0" smtClean="0"/>
              <a:t>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kesamaan</a:t>
            </a:r>
            <a:r>
              <a:rPr lang="en-US" sz="2400" dirty="0" smtClean="0"/>
              <a:t>  </a:t>
            </a:r>
            <a:r>
              <a:rPr lang="en-US" sz="2400" dirty="0" err="1" smtClean="0"/>
              <a:t>nukeotida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sequensing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mikroorganisme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 </a:t>
            </a:r>
            <a:r>
              <a:rPr lang="en-US" sz="2400" dirty="0" err="1" smtClean="0"/>
              <a:t>dibuat</a:t>
            </a:r>
            <a:r>
              <a:rPr lang="en-US" sz="2400" dirty="0" smtClean="0"/>
              <a:t> </a:t>
            </a:r>
            <a:r>
              <a:rPr lang="en-US" sz="2400" dirty="0" err="1" smtClean="0"/>
              <a:t>filogram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sequensing</a:t>
            </a:r>
            <a:r>
              <a:rPr lang="en-US" sz="2400" dirty="0" smtClean="0"/>
              <a:t> gen 16S </a:t>
            </a:r>
            <a:r>
              <a:rPr lang="en-US" sz="2400" dirty="0" err="1" smtClean="0"/>
              <a:t>rRNA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isolat</a:t>
            </a:r>
            <a:r>
              <a:rPr lang="en-US" sz="2400" dirty="0" smtClean="0"/>
              <a:t> </a:t>
            </a:r>
            <a:r>
              <a:rPr lang="en-US" sz="2400" dirty="0" err="1" smtClean="0"/>
              <a:t>cadasofos-degradaing</a:t>
            </a:r>
            <a:r>
              <a:rPr lang="en-US" sz="2400" dirty="0" smtClean="0"/>
              <a:t>, </a:t>
            </a:r>
            <a:r>
              <a:rPr lang="en-US" sz="2400" dirty="0" err="1" smtClean="0"/>
              <a:t>dimasukkan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GenBank</a:t>
            </a:r>
            <a:r>
              <a:rPr lang="en-US" sz="2400" dirty="0" smtClean="0"/>
              <a:t>,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nomor</a:t>
            </a:r>
            <a:r>
              <a:rPr lang="en-US" sz="2400" dirty="0" smtClean="0"/>
              <a:t> AB541363 (strain PC1), AB541364 (strain PC3), AB541365 (strain PC5), AB541366 (strain PC7) </a:t>
            </a:r>
            <a:r>
              <a:rPr lang="en-US" sz="2400" dirty="0" err="1" smtClean="0"/>
              <a:t>dan</a:t>
            </a:r>
            <a:r>
              <a:rPr lang="en-US" sz="2400" dirty="0" smtClean="0"/>
              <a:t> AB541367 (strain PC10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07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3677" y="838200"/>
            <a:ext cx="7696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5"/>
            </a:pPr>
            <a:r>
              <a:rPr lang="en-US" sz="2400" dirty="0" smtClean="0"/>
              <a:t>Preparation of </a:t>
            </a:r>
            <a:r>
              <a:rPr lang="en-US" sz="2400" dirty="0" err="1" smtClean="0"/>
              <a:t>inocula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Cadusafos</a:t>
            </a:r>
            <a:r>
              <a:rPr lang="en-US" sz="2400" dirty="0" smtClean="0"/>
              <a:t>-degrading bacteria </a:t>
            </a:r>
            <a:r>
              <a:rPr lang="en-US" sz="2400" dirty="0" err="1" smtClean="0"/>
              <a:t>ditumbuhkan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50ml MSM </a:t>
            </a:r>
            <a:r>
              <a:rPr lang="en-US" sz="2400" dirty="0" err="1" smtClean="0"/>
              <a:t>pada</a:t>
            </a:r>
            <a:r>
              <a:rPr lang="en-US" sz="2400" dirty="0" smtClean="0"/>
              <a:t> 30</a:t>
            </a:r>
            <a:r>
              <a:rPr lang="en-US" baseline="30000" dirty="0"/>
              <a:t>o</a:t>
            </a:r>
            <a:r>
              <a:rPr lang="en-US" sz="2400" dirty="0" smtClean="0"/>
              <a:t>C, </a:t>
            </a:r>
            <a:r>
              <a:rPr lang="en-US" sz="2400" dirty="0" err="1" smtClean="0"/>
              <a:t>semalam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err="1" smtClean="0"/>
              <a:t>Kultur</a:t>
            </a:r>
            <a:r>
              <a:rPr lang="en-US" sz="2400" dirty="0" smtClean="0"/>
              <a:t> </a:t>
            </a:r>
            <a:r>
              <a:rPr lang="en-US" sz="2400" dirty="0" err="1" smtClean="0"/>
              <a:t>bakteri</a:t>
            </a:r>
            <a:r>
              <a:rPr lang="en-US" sz="2400" dirty="0" smtClean="0"/>
              <a:t> </a:t>
            </a:r>
            <a:r>
              <a:rPr lang="en-US" sz="2400" dirty="0" err="1" smtClean="0"/>
              <a:t>disentrifuse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8.000g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5 </a:t>
            </a:r>
            <a:r>
              <a:rPr lang="en-US" sz="2400" dirty="0" err="1" smtClean="0"/>
              <a:t>menit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Sel</a:t>
            </a:r>
            <a:r>
              <a:rPr lang="en-US" sz="2400" dirty="0" smtClean="0"/>
              <a:t> </a:t>
            </a:r>
            <a:r>
              <a:rPr lang="en-US" sz="2400" dirty="0" err="1" smtClean="0"/>
              <a:t>bakteri</a:t>
            </a:r>
            <a:r>
              <a:rPr lang="en-US" sz="2400" dirty="0" smtClean="0"/>
              <a:t> </a:t>
            </a:r>
            <a:r>
              <a:rPr lang="en-US" sz="2400" dirty="0" err="1" smtClean="0"/>
              <a:t>dicuci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kali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25ml buffer sodium </a:t>
            </a:r>
            <a:r>
              <a:rPr lang="en-US" sz="2400" dirty="0" err="1" smtClean="0"/>
              <a:t>fosfat</a:t>
            </a:r>
            <a:r>
              <a:rPr lang="en-US" sz="2400" dirty="0" smtClean="0"/>
              <a:t> </a:t>
            </a:r>
            <a:r>
              <a:rPr lang="en-US" sz="2400" dirty="0" err="1" smtClean="0"/>
              <a:t>steril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Colony-forming unit (</a:t>
            </a:r>
            <a:r>
              <a:rPr lang="en-US" sz="2400" dirty="0" err="1" smtClean="0"/>
              <a:t>Cfu</a:t>
            </a:r>
            <a:r>
              <a:rPr lang="en-US" sz="2400" dirty="0" smtClean="0"/>
              <a:t>) </a:t>
            </a:r>
            <a:r>
              <a:rPr lang="en-US" sz="2400" dirty="0" err="1" smtClean="0"/>
              <a:t>dideterminasi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plate counting.  </a:t>
            </a:r>
            <a:r>
              <a:rPr lang="en-US" sz="2400" dirty="0" err="1" smtClean="0"/>
              <a:t>Selanjutnya</a:t>
            </a:r>
            <a:r>
              <a:rPr lang="en-US" sz="2400" dirty="0" smtClean="0"/>
              <a:t> </a:t>
            </a:r>
            <a:r>
              <a:rPr lang="en-US" sz="2400" dirty="0" err="1" smtClean="0"/>
              <a:t>inokulum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kepadatan</a:t>
            </a:r>
            <a:r>
              <a:rPr lang="en-US" sz="2400" dirty="0" smtClean="0"/>
              <a:t>  2.1x10</a:t>
            </a:r>
            <a:r>
              <a:rPr lang="en-US" sz="2400" baseline="30000" dirty="0" smtClean="0"/>
              <a:t>6</a:t>
            </a:r>
            <a:r>
              <a:rPr lang="en-US" sz="2400" dirty="0" smtClean="0"/>
              <a:t> </a:t>
            </a:r>
            <a:r>
              <a:rPr lang="en-US" sz="2400" dirty="0" err="1" smtClean="0"/>
              <a:t>cfu</a:t>
            </a:r>
            <a:r>
              <a:rPr lang="en-US" sz="2400" dirty="0" smtClean="0"/>
              <a:t>/ml, </a:t>
            </a:r>
            <a:r>
              <a:rPr lang="en-US" sz="2400" dirty="0" err="1" smtClean="0"/>
              <a:t>diinkubasikan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30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C </a:t>
            </a:r>
            <a:r>
              <a:rPr lang="en-US" sz="2400" dirty="0" err="1" smtClean="0"/>
              <a:t>dan</a:t>
            </a:r>
            <a:r>
              <a:rPr lang="en-US" sz="2400" dirty="0" smtClean="0"/>
              <a:t> 200 rpm,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percobaan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57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838200"/>
            <a:ext cx="7315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 startAt="6"/>
            </a:pPr>
            <a:r>
              <a:rPr lang="en-US" sz="2400" dirty="0" err="1" smtClean="0"/>
              <a:t>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bakteri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mengetahui</a:t>
            </a:r>
            <a:r>
              <a:rPr lang="en-US" sz="2400" dirty="0" smtClean="0"/>
              <a:t>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bakteri</a:t>
            </a:r>
            <a:r>
              <a:rPr lang="en-US" sz="2400" dirty="0" smtClean="0"/>
              <a:t>:</a:t>
            </a:r>
          </a:p>
          <a:p>
            <a:pPr algn="just"/>
            <a:r>
              <a:rPr lang="en-US" sz="2400" dirty="0" err="1" smtClean="0"/>
              <a:t>Tabung</a:t>
            </a:r>
            <a:r>
              <a:rPr lang="en-US" sz="2400" dirty="0" smtClean="0"/>
              <a:t> </a:t>
            </a:r>
            <a:r>
              <a:rPr lang="en-US" sz="2400" dirty="0" err="1" smtClean="0"/>
              <a:t>berukuran</a:t>
            </a:r>
            <a:r>
              <a:rPr lang="en-US" sz="2400" dirty="0" smtClean="0"/>
              <a:t> 250ml, </a:t>
            </a:r>
            <a:r>
              <a:rPr lang="en-US" sz="2400" dirty="0" err="1" smtClean="0"/>
              <a:t>diisi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50ml MSM yang </a:t>
            </a:r>
            <a:r>
              <a:rPr lang="en-US" sz="2400" dirty="0" err="1" smtClean="0"/>
              <a:t>diberi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. 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tabung</a:t>
            </a:r>
            <a:r>
              <a:rPr lang="en-US" sz="2400" dirty="0" smtClean="0"/>
              <a:t> </a:t>
            </a:r>
            <a:r>
              <a:rPr lang="en-US" sz="2400" dirty="0" err="1" smtClean="0"/>
              <a:t>diinokulasi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bakteri</a:t>
            </a:r>
            <a:r>
              <a:rPr lang="en-US" sz="2400" dirty="0"/>
              <a:t> </a:t>
            </a:r>
            <a:r>
              <a:rPr lang="en-US" sz="2400" dirty="0" smtClean="0"/>
              <a:t>strain PC1.</a:t>
            </a:r>
          </a:p>
          <a:p>
            <a:pPr algn="just"/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pembanding</a:t>
            </a:r>
            <a:r>
              <a:rPr lang="en-US" sz="2400" dirty="0" smtClean="0"/>
              <a:t>, </a:t>
            </a:r>
            <a:r>
              <a:rPr lang="en-US" sz="2400" dirty="0" err="1" smtClean="0"/>
              <a:t>tabung</a:t>
            </a:r>
            <a:r>
              <a:rPr lang="en-US" sz="2400" dirty="0" smtClean="0"/>
              <a:t> 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diinokulasi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bakteri</a:t>
            </a:r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Pengamatan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0, 2, 4, 5, 6, 8, </a:t>
            </a:r>
            <a:r>
              <a:rPr lang="en-US" sz="2400" dirty="0" err="1" smtClean="0"/>
              <a:t>dan</a:t>
            </a:r>
            <a:r>
              <a:rPr lang="en-US" sz="2400" dirty="0" smtClean="0"/>
              <a:t> 10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inokulasi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bakteri</a:t>
            </a:r>
            <a:r>
              <a:rPr lang="en-US" sz="2400" dirty="0" smtClean="0"/>
              <a:t> </a:t>
            </a:r>
            <a:r>
              <a:rPr lang="en-US" sz="2400" dirty="0" err="1" smtClean="0"/>
              <a:t>diukur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spektrofotometer</a:t>
            </a:r>
            <a:r>
              <a:rPr lang="en-US" sz="2400" dirty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optical density 600nm.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9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457200"/>
            <a:ext cx="7543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 startAt="7"/>
            </a:pPr>
            <a:r>
              <a:rPr lang="en-US" sz="2400" dirty="0" smtClean="0"/>
              <a:t>Effect of temperature and carbon sources on degradation of </a:t>
            </a:r>
            <a:r>
              <a:rPr lang="en-US" sz="2400" dirty="0" err="1" smtClean="0"/>
              <a:t>cadusafos</a:t>
            </a:r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Tabung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50ml MSM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diperkaya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, </a:t>
            </a:r>
            <a:r>
              <a:rPr lang="en-US" sz="2400" dirty="0" err="1" smtClean="0"/>
              <a:t>diinokulasi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PC1. 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kontrol</a:t>
            </a:r>
            <a:r>
              <a:rPr lang="en-US" sz="2400" dirty="0" smtClean="0"/>
              <a:t>, </a:t>
            </a:r>
            <a:r>
              <a:rPr lang="en-US" sz="2400" dirty="0" err="1" smtClean="0"/>
              <a:t>tanpa</a:t>
            </a:r>
            <a:r>
              <a:rPr lang="en-US" sz="2400" dirty="0" smtClean="0"/>
              <a:t> PC1.</a:t>
            </a:r>
          </a:p>
          <a:p>
            <a:pPr algn="just"/>
            <a:r>
              <a:rPr lang="en-US" sz="2400" dirty="0" err="1" smtClean="0"/>
              <a:t>Kultur</a:t>
            </a:r>
            <a:r>
              <a:rPr lang="en-US" sz="2400" dirty="0" smtClean="0"/>
              <a:t> </a:t>
            </a:r>
            <a:r>
              <a:rPr lang="en-US" sz="2400" dirty="0" err="1" smtClean="0"/>
              <a:t>diinkubasi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10, 20, 37, 45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C </a:t>
            </a:r>
            <a:r>
              <a:rPr lang="en-US" sz="2400" dirty="0" err="1" smtClean="0"/>
              <a:t>dan</a:t>
            </a:r>
            <a:r>
              <a:rPr lang="en-US" sz="2400" dirty="0" smtClean="0"/>
              <a:t> 200rpm. 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dipindahkan</a:t>
            </a:r>
            <a:r>
              <a:rPr lang="en-US" sz="2400" dirty="0" smtClean="0"/>
              <a:t>  </a:t>
            </a:r>
            <a:r>
              <a:rPr lang="en-US" sz="2400" dirty="0" err="1" smtClean="0"/>
              <a:t>pada</a:t>
            </a:r>
            <a:r>
              <a:rPr lang="en-US" sz="2400" dirty="0" smtClean="0"/>
              <a:t> 0, 2, 4, 5, 6, 8, </a:t>
            </a:r>
            <a:r>
              <a:rPr lang="en-US" sz="2400" dirty="0" err="1" smtClean="0"/>
              <a:t>dan</a:t>
            </a:r>
            <a:r>
              <a:rPr lang="en-US" sz="2400" dirty="0" smtClean="0"/>
              <a:t> 10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inokulasi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mendeteksi</a:t>
            </a:r>
            <a:r>
              <a:rPr lang="en-US" sz="2400" dirty="0" smtClean="0"/>
              <a:t> </a:t>
            </a:r>
            <a:r>
              <a:rPr lang="en-US" sz="2400" dirty="0" err="1" smtClean="0"/>
              <a:t>residu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mengetahui</a:t>
            </a:r>
            <a:r>
              <a:rPr lang="en-US" sz="2400" dirty="0" smtClean="0"/>
              <a:t> </a:t>
            </a:r>
            <a:r>
              <a:rPr lang="en-US" sz="2400" dirty="0" err="1" smtClean="0"/>
              <a:t>pengaruh</a:t>
            </a:r>
            <a:r>
              <a:rPr lang="en-US" sz="2400" dirty="0" smtClean="0"/>
              <a:t> </a:t>
            </a:r>
            <a:r>
              <a:rPr lang="en-US" sz="2400" dirty="0" err="1" smtClean="0"/>
              <a:t>karbon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, </a:t>
            </a:r>
          </a:p>
          <a:p>
            <a:pPr algn="just"/>
            <a:r>
              <a:rPr lang="en-US" sz="2400" dirty="0" err="1" smtClean="0"/>
              <a:t>Tabung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50ml MSM  </a:t>
            </a:r>
            <a:r>
              <a:rPr lang="en-US" sz="2400" dirty="0" err="1" smtClean="0"/>
              <a:t>ditambah</a:t>
            </a:r>
            <a:r>
              <a:rPr lang="en-US" sz="2400" dirty="0" smtClean="0"/>
              <a:t> 0.1% </a:t>
            </a:r>
            <a:r>
              <a:rPr lang="en-US" sz="2400" dirty="0" err="1" smtClean="0"/>
              <a:t>glukosa</a:t>
            </a:r>
            <a:r>
              <a:rPr lang="en-US" sz="2400" dirty="0" smtClean="0"/>
              <a:t>, </a:t>
            </a:r>
            <a:r>
              <a:rPr lang="en-US" sz="2400" dirty="0" err="1" smtClean="0"/>
              <a:t>diinokulasi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bakteri</a:t>
            </a:r>
            <a:r>
              <a:rPr lang="en-US" sz="2400" dirty="0" smtClean="0"/>
              <a:t> strain PC1. 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dianalisis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0, 2, 4, 5, 6, 8, </a:t>
            </a:r>
            <a:r>
              <a:rPr lang="en-US" sz="2400" dirty="0" err="1" smtClean="0"/>
              <a:t>dan</a:t>
            </a:r>
            <a:r>
              <a:rPr lang="en-US" sz="2400" dirty="0" smtClean="0"/>
              <a:t> 10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inokulasi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8999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14632"/>
            <a:ext cx="7924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 startAt="8"/>
            </a:pPr>
            <a:r>
              <a:rPr lang="en-US" sz="2400" dirty="0" smtClean="0"/>
              <a:t>Effect  of pesticide  concentration and phosphate on degradation of </a:t>
            </a:r>
            <a:r>
              <a:rPr lang="en-US" sz="2400" dirty="0" err="1" smtClean="0"/>
              <a:t>cadusafos</a:t>
            </a:r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Tabung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50ml MSM, </a:t>
            </a:r>
            <a:r>
              <a:rPr lang="en-US" sz="2400" dirty="0" err="1" smtClean="0"/>
              <a:t>ditambah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konsentrasi</a:t>
            </a:r>
            <a:r>
              <a:rPr lang="en-US" sz="2400" dirty="0" smtClean="0"/>
              <a:t> (5, 10, 20, </a:t>
            </a:r>
            <a:r>
              <a:rPr lang="en-US" sz="2400" dirty="0" err="1" smtClean="0"/>
              <a:t>dan</a:t>
            </a:r>
            <a:r>
              <a:rPr lang="en-US" sz="2400" dirty="0" smtClean="0"/>
              <a:t> 40 mg/l).  </a:t>
            </a:r>
            <a:r>
              <a:rPr lang="en-US" sz="2400" dirty="0" err="1" smtClean="0"/>
              <a:t>Diinokulasi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strain PC1.</a:t>
            </a:r>
          </a:p>
          <a:p>
            <a:pPr algn="just"/>
            <a:r>
              <a:rPr lang="en-US" sz="2400" dirty="0" err="1" smtClean="0"/>
              <a:t>Analisis</a:t>
            </a:r>
            <a:r>
              <a:rPr lang="en-US" sz="2400" dirty="0" smtClean="0"/>
              <a:t> </a:t>
            </a:r>
            <a:r>
              <a:rPr lang="en-US" sz="2400" dirty="0" err="1" smtClean="0"/>
              <a:t>residu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0, 2, 4, 5, 6, </a:t>
            </a:r>
            <a:r>
              <a:rPr lang="en-US" sz="2400" dirty="0" err="1" smtClean="0"/>
              <a:t>dan</a:t>
            </a:r>
            <a:r>
              <a:rPr lang="en-US" sz="2400" dirty="0" smtClean="0"/>
              <a:t> 8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inokulasi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mengetahui</a:t>
            </a:r>
            <a:r>
              <a:rPr lang="en-US" sz="2400" dirty="0" smtClean="0"/>
              <a:t> </a:t>
            </a:r>
            <a:r>
              <a:rPr lang="en-US" sz="2400" dirty="0" err="1" smtClean="0"/>
              <a:t>pengaruh</a:t>
            </a:r>
            <a:r>
              <a:rPr lang="en-US" sz="2400" dirty="0" smtClean="0"/>
              <a:t> </a:t>
            </a:r>
            <a:r>
              <a:rPr lang="en-US" sz="2400" dirty="0" err="1" smtClean="0"/>
              <a:t>fosfat</a:t>
            </a:r>
            <a:r>
              <a:rPr lang="en-US" sz="2400" dirty="0" smtClean="0"/>
              <a:t> :</a:t>
            </a:r>
          </a:p>
          <a:p>
            <a:pPr algn="just"/>
            <a:r>
              <a:rPr lang="en-US" sz="2400" dirty="0" err="1" smtClean="0"/>
              <a:t>Bahan</a:t>
            </a:r>
            <a:r>
              <a:rPr lang="en-US" sz="2400" dirty="0" smtClean="0"/>
              <a:t> </a:t>
            </a:r>
            <a:r>
              <a:rPr lang="en-US" sz="2400" dirty="0" err="1" smtClean="0"/>
              <a:t>kimia</a:t>
            </a:r>
            <a:r>
              <a:rPr lang="en-US" sz="2400" dirty="0" smtClean="0"/>
              <a:t> KH2PO4 </a:t>
            </a:r>
            <a:r>
              <a:rPr lang="en-US" sz="2400" dirty="0" err="1" smtClean="0"/>
              <a:t>dan</a:t>
            </a:r>
            <a:r>
              <a:rPr lang="en-US" sz="2400" dirty="0" smtClean="0"/>
              <a:t> Na2HPO4 </a:t>
            </a:r>
            <a:r>
              <a:rPr lang="en-US" sz="2400" dirty="0" err="1" smtClean="0"/>
              <a:t>pada</a:t>
            </a:r>
            <a:r>
              <a:rPr lang="en-US" sz="2400" dirty="0" smtClean="0"/>
              <a:t> MSM </a:t>
            </a:r>
            <a:r>
              <a:rPr lang="en-US" sz="2400" dirty="0" err="1" smtClean="0"/>
              <a:t>diganti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K2SO4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NaCl</a:t>
            </a:r>
            <a:r>
              <a:rPr lang="en-US" sz="2400" dirty="0" smtClean="0"/>
              <a:t>.  MSM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MSM minus </a:t>
            </a:r>
            <a:r>
              <a:rPr lang="en-US" sz="2400" dirty="0" err="1" smtClean="0"/>
              <a:t>fosfat</a:t>
            </a:r>
            <a:r>
              <a:rPr lang="en-US" sz="2400" dirty="0" smtClean="0"/>
              <a:t> </a:t>
            </a:r>
            <a:r>
              <a:rPr lang="en-US" sz="2400" dirty="0" err="1" smtClean="0"/>
              <a:t>diinokulasi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strain PC1.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Deteksi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0, 2, 4, 5, 6, </a:t>
            </a:r>
            <a:r>
              <a:rPr lang="en-US" sz="2400" dirty="0" err="1" smtClean="0"/>
              <a:t>dan</a:t>
            </a:r>
            <a:r>
              <a:rPr lang="en-US" sz="2400" dirty="0" smtClean="0"/>
              <a:t> 8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inokulasi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185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1524000"/>
            <a:ext cx="7086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9"/>
            </a:pPr>
            <a:r>
              <a:rPr lang="en-US" sz="2400" dirty="0" smtClean="0"/>
              <a:t>Biodegradation of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in soil</a:t>
            </a:r>
          </a:p>
          <a:p>
            <a:endParaRPr lang="en-US" sz="2400" dirty="0"/>
          </a:p>
          <a:p>
            <a:pPr algn="just"/>
            <a:r>
              <a:rPr lang="en-US" sz="2400" dirty="0" err="1" smtClean="0"/>
              <a:t>Percobaan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r>
              <a:rPr lang="en-US" sz="2400" dirty="0" smtClean="0"/>
              <a:t> </a:t>
            </a:r>
            <a:r>
              <a:rPr lang="en-US" sz="2400" dirty="0" err="1" smtClean="0"/>
              <a:t>steril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non-</a:t>
            </a:r>
            <a:r>
              <a:rPr lang="en-US" sz="2400" dirty="0" err="1" smtClean="0"/>
              <a:t>steril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r>
              <a:rPr lang="en-US" sz="2400" dirty="0" smtClean="0"/>
              <a:t> </a:t>
            </a:r>
            <a:r>
              <a:rPr lang="en-US" sz="2400" dirty="0" err="1" smtClean="0"/>
              <a:t>disimpan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4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C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r>
              <a:rPr lang="en-US" sz="2400" dirty="0" smtClean="0"/>
              <a:t> </a:t>
            </a:r>
            <a:r>
              <a:rPr lang="en-US" sz="2400" dirty="0" err="1" smtClean="0"/>
              <a:t>diberi</a:t>
            </a:r>
            <a:r>
              <a:rPr lang="en-US" sz="2400" dirty="0" smtClean="0"/>
              <a:t> </a:t>
            </a:r>
            <a:r>
              <a:rPr lang="en-US" sz="2400" dirty="0" err="1" smtClean="0"/>
              <a:t>perlakuan</a:t>
            </a:r>
            <a:r>
              <a:rPr lang="en-US" sz="2400" dirty="0" smtClean="0"/>
              <a:t> 10mg/kg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diinokulasi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strain PC1 2.1x10</a:t>
            </a:r>
            <a:r>
              <a:rPr lang="en-US" sz="2400" baseline="30000" dirty="0" smtClean="0"/>
              <a:t>6</a:t>
            </a:r>
            <a:r>
              <a:rPr lang="en-US" sz="2400" dirty="0" smtClean="0"/>
              <a:t>cfu/g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diinkubasikan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30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C.  </a:t>
            </a:r>
            <a:r>
              <a:rPr lang="en-US" sz="2400" dirty="0" err="1" smtClean="0"/>
              <a:t>Pengamatan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melihat</a:t>
            </a:r>
            <a:r>
              <a:rPr lang="en-US" sz="2400" dirty="0" smtClean="0"/>
              <a:t> </a:t>
            </a:r>
            <a:r>
              <a:rPr lang="en-US" sz="2400" dirty="0" err="1" smtClean="0"/>
              <a:t>residu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8879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838200"/>
            <a:ext cx="662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BIODEGRADASI RESIDU  PESTISIDA DALAM TANAH OLEH  MIKROORGANISME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2133600"/>
            <a:ext cx="822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Biodegradation and bioremediation of pesticide in soil:</a:t>
            </a:r>
          </a:p>
          <a:p>
            <a:r>
              <a:rPr lang="en-US" sz="2400" dirty="0"/>
              <a:t>concept, method and recent developments</a:t>
            </a:r>
          </a:p>
          <a:p>
            <a:r>
              <a:rPr lang="en-US" sz="2400" dirty="0" err="1"/>
              <a:t>Dileep</a:t>
            </a:r>
            <a:r>
              <a:rPr lang="en-US" sz="2400" dirty="0"/>
              <a:t> K. Singh</a:t>
            </a:r>
          </a:p>
          <a:p>
            <a:r>
              <a:rPr lang="en-US" sz="2400" dirty="0"/>
              <a:t>Indian J. </a:t>
            </a:r>
            <a:r>
              <a:rPr lang="en-US" sz="2400" dirty="0" err="1"/>
              <a:t>Microbiol</a:t>
            </a:r>
            <a:r>
              <a:rPr lang="en-US" sz="2400" dirty="0"/>
              <a:t>. (March 2008) 48:35–40 35</a:t>
            </a:r>
          </a:p>
          <a:p>
            <a:endParaRPr lang="en-US" sz="2400" dirty="0"/>
          </a:p>
          <a:p>
            <a:r>
              <a:rPr lang="en-US" sz="2400" dirty="0" smtClean="0"/>
              <a:t>Characterization </a:t>
            </a:r>
            <a:r>
              <a:rPr lang="en-US" sz="2400" dirty="0"/>
              <a:t>of a strain of </a:t>
            </a:r>
            <a:r>
              <a:rPr lang="en-US" sz="2400" i="1" dirty="0"/>
              <a:t>Pseudomonas </a:t>
            </a:r>
            <a:r>
              <a:rPr lang="en-US" sz="2400" i="1" dirty="0" err="1"/>
              <a:t>putida</a:t>
            </a:r>
            <a:r>
              <a:rPr lang="en-US" sz="2400" i="1" dirty="0"/>
              <a:t> </a:t>
            </a:r>
            <a:r>
              <a:rPr lang="en-US" sz="2400" dirty="0"/>
              <a:t>isolated</a:t>
            </a:r>
          </a:p>
          <a:p>
            <a:r>
              <a:rPr lang="en-US" sz="2400" dirty="0"/>
              <a:t>from agricultural soil that degrades </a:t>
            </a:r>
            <a:r>
              <a:rPr lang="en-US" sz="2400" dirty="0" err="1"/>
              <a:t>cadusafos</a:t>
            </a:r>
            <a:endParaRPr lang="en-US" sz="2400" dirty="0"/>
          </a:p>
          <a:p>
            <a:r>
              <a:rPr lang="en-US" sz="2400" dirty="0"/>
              <a:t>(an </a:t>
            </a:r>
            <a:r>
              <a:rPr lang="en-US" sz="2400" dirty="0" err="1"/>
              <a:t>organophosphorus</a:t>
            </a:r>
            <a:r>
              <a:rPr lang="en-US" sz="2400" dirty="0"/>
              <a:t> pesticide</a:t>
            </a:r>
            <a:r>
              <a:rPr lang="en-US" sz="2400" dirty="0" smtClean="0"/>
              <a:t>) </a:t>
            </a:r>
          </a:p>
          <a:p>
            <a:r>
              <a:rPr lang="en-US" sz="2400" dirty="0" smtClean="0"/>
              <a:t> </a:t>
            </a:r>
            <a:r>
              <a:rPr lang="en-US" sz="2400" dirty="0" err="1"/>
              <a:t>Aly</a:t>
            </a:r>
            <a:r>
              <a:rPr lang="en-US" sz="2400" dirty="0"/>
              <a:t> E. </a:t>
            </a:r>
            <a:r>
              <a:rPr lang="en-US" sz="2400" dirty="0" smtClean="0"/>
              <a:t>Abo-</a:t>
            </a:r>
            <a:r>
              <a:rPr lang="en-US" sz="2400" dirty="0" err="1" smtClean="0"/>
              <a:t>Amer</a:t>
            </a:r>
            <a:endParaRPr lang="en-US" sz="2400" dirty="0" smtClean="0"/>
          </a:p>
          <a:p>
            <a:r>
              <a:rPr lang="en-US" sz="2400" dirty="0"/>
              <a:t>World J </a:t>
            </a:r>
            <a:r>
              <a:rPr lang="en-US" sz="2400" dirty="0" err="1"/>
              <a:t>Microbiol</a:t>
            </a:r>
            <a:r>
              <a:rPr lang="en-US" sz="2400" dirty="0"/>
              <a:t> </a:t>
            </a:r>
            <a:r>
              <a:rPr lang="en-US" sz="2400" dirty="0" err="1"/>
              <a:t>Biotechnol</a:t>
            </a:r>
            <a:r>
              <a:rPr lang="en-US" sz="2400" dirty="0"/>
              <a:t> (2012) 28:805–814</a:t>
            </a:r>
          </a:p>
          <a:p>
            <a:r>
              <a:rPr lang="en-US" sz="2400" dirty="0"/>
              <a:t>DOI 10.1007/s11274-011-0873-5</a:t>
            </a:r>
          </a:p>
        </p:txBody>
      </p:sp>
    </p:spTree>
    <p:extLst>
      <p:ext uri="{BB962C8B-B14F-4D97-AF65-F5344CB8AC3E}">
        <p14:creationId xmlns:p14="http://schemas.microsoft.com/office/powerpoint/2010/main" val="55970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219200"/>
            <a:ext cx="6477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10.Biodegradation of other </a:t>
            </a:r>
            <a:r>
              <a:rPr lang="en-US" sz="2400" dirty="0" err="1" smtClean="0"/>
              <a:t>organophosphorus</a:t>
            </a:r>
            <a:r>
              <a:rPr lang="en-US" sz="2400" dirty="0" smtClean="0"/>
              <a:t> </a:t>
            </a:r>
            <a:r>
              <a:rPr lang="en-US" sz="2400" dirty="0" err="1" smtClean="0"/>
              <a:t>pestice</a:t>
            </a:r>
            <a:r>
              <a:rPr lang="en-US" sz="2400" dirty="0" smtClean="0"/>
              <a:t> by strain PC1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Tabung</a:t>
            </a:r>
            <a:r>
              <a:rPr lang="en-US" sz="2400" dirty="0" smtClean="0"/>
              <a:t> </a:t>
            </a:r>
            <a:r>
              <a:rPr lang="en-US" sz="2400" dirty="0" err="1" smtClean="0"/>
              <a:t>berisi</a:t>
            </a:r>
            <a:r>
              <a:rPr lang="en-US" sz="2400" dirty="0" smtClean="0"/>
              <a:t> 50ml MSM yang </a:t>
            </a:r>
            <a:r>
              <a:rPr lang="en-US" sz="2400" dirty="0" err="1" smtClean="0"/>
              <a:t>ditambah</a:t>
            </a:r>
            <a:r>
              <a:rPr lang="en-US" sz="2400" dirty="0" smtClean="0"/>
              <a:t> </a:t>
            </a:r>
            <a:r>
              <a:rPr lang="en-US" sz="2400" dirty="0" err="1" smtClean="0"/>
              <a:t>pestisida</a:t>
            </a:r>
            <a:r>
              <a:rPr lang="en-US" sz="2400" dirty="0" smtClean="0"/>
              <a:t>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(</a:t>
            </a:r>
            <a:r>
              <a:rPr lang="en-US" sz="2400" dirty="0" err="1" smtClean="0"/>
              <a:t>ethoprophos</a:t>
            </a:r>
            <a:r>
              <a:rPr lang="en-US" sz="2400" dirty="0" smtClean="0"/>
              <a:t>, </a:t>
            </a:r>
            <a:r>
              <a:rPr lang="en-US" sz="2400" dirty="0" err="1" smtClean="0"/>
              <a:t>fenamiphos</a:t>
            </a:r>
            <a:r>
              <a:rPr lang="en-US" sz="2400" dirty="0" smtClean="0"/>
              <a:t>, </a:t>
            </a:r>
            <a:r>
              <a:rPr lang="en-US" sz="2400" dirty="0" err="1" smtClean="0"/>
              <a:t>isazofos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isofenphos</a:t>
            </a:r>
            <a:r>
              <a:rPr lang="en-US" sz="2400" dirty="0" smtClean="0"/>
              <a:t>), </a:t>
            </a:r>
            <a:r>
              <a:rPr lang="en-US" sz="2400" dirty="0" err="1" smtClean="0"/>
              <a:t>diinokulasi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PC1.  </a:t>
            </a:r>
            <a:endParaRPr lang="en-US" sz="2400" dirty="0"/>
          </a:p>
          <a:p>
            <a:pPr algn="just"/>
            <a:r>
              <a:rPr lang="en-US" sz="2400" dirty="0" err="1" smtClean="0"/>
              <a:t>Pengamatan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26 </a:t>
            </a:r>
            <a:r>
              <a:rPr lang="en-US" sz="2400" dirty="0" err="1" smtClean="0"/>
              <a:t>sth</a:t>
            </a:r>
            <a:r>
              <a:rPr lang="en-US" sz="2400" dirty="0" smtClean="0"/>
              <a:t> </a:t>
            </a:r>
            <a:r>
              <a:rPr lang="en-US" sz="2400" dirty="0" err="1" smtClean="0"/>
              <a:t>inokulasi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145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6310" y="112777"/>
            <a:ext cx="80772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0070C0"/>
                </a:solidFill>
              </a:rPr>
              <a:t>Hasil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dan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pembahasan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 algn="just"/>
            <a:endParaRPr lang="en-US" sz="2400" b="1" dirty="0" smtClean="0">
              <a:solidFill>
                <a:srgbClr val="0070C0"/>
              </a:solidFill>
            </a:endParaRPr>
          </a:p>
          <a:p>
            <a:pPr algn="just"/>
            <a:r>
              <a:rPr lang="en-US" sz="2400" b="1" dirty="0" err="1" smtClean="0">
                <a:solidFill>
                  <a:srgbClr val="FF0000"/>
                </a:solidFill>
              </a:rPr>
              <a:t>Karakterisasi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morfologi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dan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biokimia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algn="just"/>
            <a:endParaRPr lang="en-US" sz="2400" b="1" dirty="0">
              <a:solidFill>
                <a:srgbClr val="FF0000"/>
              </a:solidFill>
            </a:endParaRPr>
          </a:p>
          <a:p>
            <a:pPr algn="just"/>
            <a:r>
              <a:rPr lang="en-US" sz="2400" dirty="0" err="1" smtClean="0"/>
              <a:t>Ditemukan</a:t>
            </a:r>
            <a:r>
              <a:rPr lang="en-US" sz="2400" dirty="0" smtClean="0"/>
              <a:t> 60 </a:t>
            </a:r>
            <a:r>
              <a:rPr lang="en-US" sz="2400" dirty="0" err="1" smtClean="0"/>
              <a:t>isolat</a:t>
            </a:r>
            <a:r>
              <a:rPr lang="en-US" sz="2400" dirty="0" smtClean="0"/>
              <a:t> </a:t>
            </a:r>
            <a:r>
              <a:rPr lang="en-US" sz="2400" dirty="0" err="1" smtClean="0"/>
              <a:t>bakteri</a:t>
            </a:r>
            <a:r>
              <a:rPr lang="en-US" sz="2400" dirty="0" smtClean="0"/>
              <a:t>, </a:t>
            </a:r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10 yang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mengandung</a:t>
            </a:r>
            <a:r>
              <a:rPr lang="en-US" sz="2400" dirty="0" smtClean="0"/>
              <a:t> </a:t>
            </a:r>
            <a:r>
              <a:rPr lang="en-US" sz="2400" dirty="0" err="1" smtClean="0"/>
              <a:t>residu</a:t>
            </a:r>
            <a:r>
              <a:rPr lang="en-US" sz="2400" dirty="0" smtClean="0"/>
              <a:t> </a:t>
            </a:r>
            <a:r>
              <a:rPr lang="en-US" sz="2400" dirty="0" err="1" smtClean="0"/>
              <a:t>pestisida</a:t>
            </a:r>
            <a:r>
              <a:rPr lang="en-US" sz="2400" dirty="0" smtClean="0"/>
              <a:t>, PC1 ---- PC10.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Isolat</a:t>
            </a:r>
            <a:r>
              <a:rPr lang="en-US" sz="2400" dirty="0" smtClean="0"/>
              <a:t> PC1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mendegradasi</a:t>
            </a:r>
            <a:r>
              <a:rPr lang="en-US" sz="2400" dirty="0" smtClean="0"/>
              <a:t>  10 mg/l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5 </a:t>
            </a:r>
            <a:r>
              <a:rPr lang="en-US" sz="2400" dirty="0" err="1" smtClean="0"/>
              <a:t>hari</a:t>
            </a:r>
            <a:r>
              <a:rPr lang="en-US" sz="2400" dirty="0" smtClean="0"/>
              <a:t> 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laju</a:t>
            </a:r>
            <a:r>
              <a:rPr lang="en-US" sz="2400" dirty="0" smtClean="0"/>
              <a:t>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2.3 mg/l  / </a:t>
            </a:r>
            <a:r>
              <a:rPr lang="en-US" sz="2400" dirty="0" err="1" smtClean="0"/>
              <a:t>hari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Isolat</a:t>
            </a:r>
            <a:r>
              <a:rPr lang="en-US" sz="2400" dirty="0" smtClean="0"/>
              <a:t> PC7 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mendegradasi</a:t>
            </a:r>
            <a:r>
              <a:rPr lang="en-US" sz="2400" dirty="0" smtClean="0"/>
              <a:t> 10mg/l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6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laju</a:t>
            </a:r>
            <a:r>
              <a:rPr lang="en-US" sz="2400" dirty="0" smtClean="0"/>
              <a:t>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1.5 mg/l/</a:t>
            </a:r>
            <a:r>
              <a:rPr lang="en-US" sz="2400" dirty="0" err="1" smtClean="0"/>
              <a:t>hari</a:t>
            </a:r>
            <a:endParaRPr lang="en-US" sz="2400" dirty="0" smtClean="0"/>
          </a:p>
          <a:p>
            <a:pPr algn="just"/>
            <a:r>
              <a:rPr lang="en-US" sz="2400" dirty="0"/>
              <a:t> </a:t>
            </a:r>
            <a:r>
              <a:rPr lang="en-US" sz="2400" dirty="0" err="1" smtClean="0"/>
              <a:t>Isolat</a:t>
            </a:r>
            <a:r>
              <a:rPr lang="en-US" sz="2400" dirty="0" smtClean="0"/>
              <a:t> PC3, PC5, </a:t>
            </a:r>
            <a:r>
              <a:rPr lang="en-US" sz="2400" dirty="0" err="1" smtClean="0"/>
              <a:t>dan</a:t>
            </a:r>
            <a:r>
              <a:rPr lang="en-US" sz="2400" dirty="0" smtClean="0"/>
              <a:t> PC10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laju</a:t>
            </a:r>
            <a:r>
              <a:rPr lang="en-US" sz="2400" dirty="0" smtClean="0"/>
              <a:t>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lambat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err="1" smtClean="0"/>
              <a:t>Isolat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 </a:t>
            </a:r>
            <a:r>
              <a:rPr lang="en-US" sz="2400" dirty="0" err="1" smtClean="0"/>
              <a:t>laju</a:t>
            </a:r>
            <a:r>
              <a:rPr lang="en-US" sz="2400" dirty="0" smtClean="0"/>
              <a:t>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lambat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Kelima</a:t>
            </a:r>
            <a:r>
              <a:rPr lang="en-US" sz="2400" dirty="0" smtClean="0"/>
              <a:t> </a:t>
            </a:r>
            <a:r>
              <a:rPr lang="en-US" sz="2400" dirty="0" err="1" smtClean="0"/>
              <a:t>isolat</a:t>
            </a:r>
            <a:r>
              <a:rPr lang="en-US" sz="2400" dirty="0" smtClean="0"/>
              <a:t> (PC1, PC3, PC5, PC7, </a:t>
            </a:r>
            <a:r>
              <a:rPr lang="en-US" sz="2400" dirty="0" err="1" smtClean="0"/>
              <a:t>dan</a:t>
            </a:r>
            <a:r>
              <a:rPr lang="en-US" sz="2400" dirty="0" smtClean="0"/>
              <a:t> PC10)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</a:t>
            </a:r>
            <a:r>
              <a:rPr lang="en-US" sz="2400" dirty="0" smtClean="0"/>
              <a:t> </a:t>
            </a:r>
            <a:r>
              <a:rPr lang="en-US" sz="2400" dirty="0" err="1" smtClean="0"/>
              <a:t>morfologi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biokimia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.  </a:t>
            </a:r>
            <a:r>
              <a:rPr lang="en-US" sz="2400" dirty="0" err="1" smtClean="0"/>
              <a:t>Isolat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termasuk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genus Pseudomonas.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823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685801"/>
            <a:ext cx="8078056" cy="5486400"/>
          </a:xfrm>
        </p:spPr>
      </p:pic>
    </p:spTree>
    <p:extLst>
      <p:ext uri="{BB962C8B-B14F-4D97-AF65-F5344CB8AC3E}">
        <p14:creationId xmlns:p14="http://schemas.microsoft.com/office/powerpoint/2010/main" val="389147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16" y="990600"/>
            <a:ext cx="8521820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sequen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16S </a:t>
            </a:r>
            <a:r>
              <a:rPr lang="en-US" sz="2400" dirty="0" err="1" smtClean="0"/>
              <a:t>rRNA</a:t>
            </a:r>
            <a:r>
              <a:rPr lang="en-US" sz="2400" dirty="0" smtClean="0"/>
              <a:t>  </a:t>
            </a:r>
            <a:r>
              <a:rPr lang="en-US" sz="2400" dirty="0" err="1" smtClean="0"/>
              <a:t>kelima</a:t>
            </a:r>
            <a:r>
              <a:rPr lang="en-US" sz="2400" dirty="0" smtClean="0"/>
              <a:t> </a:t>
            </a:r>
            <a:r>
              <a:rPr lang="en-US" sz="2400" dirty="0" err="1" smtClean="0"/>
              <a:t>isolat</a:t>
            </a:r>
            <a:r>
              <a:rPr lang="en-US" sz="2400" dirty="0" smtClean="0"/>
              <a:t>, </a:t>
            </a:r>
          </a:p>
          <a:p>
            <a:r>
              <a:rPr lang="en-US" sz="2400" dirty="0" err="1" smtClean="0"/>
              <a:t>termasuk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i="1" dirty="0" smtClean="0"/>
              <a:t>Pseudomonas </a:t>
            </a:r>
            <a:r>
              <a:rPr lang="en-US" sz="2400" i="1" dirty="0" err="1" smtClean="0"/>
              <a:t>putida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Gene 16S </a:t>
            </a:r>
            <a:r>
              <a:rPr lang="en-US" sz="2400" dirty="0" err="1" smtClean="0"/>
              <a:t>rRNA</a:t>
            </a:r>
            <a:r>
              <a:rPr lang="en-US" sz="2400" dirty="0" smtClean="0"/>
              <a:t> PC1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kesamaan</a:t>
            </a:r>
            <a:r>
              <a:rPr lang="en-US" sz="2400" dirty="0" smtClean="0"/>
              <a:t> 97.9%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P. </a:t>
            </a:r>
            <a:r>
              <a:rPr lang="en-US" sz="2400" i="1" dirty="0" err="1" smtClean="0"/>
              <a:t>putida</a:t>
            </a:r>
            <a:r>
              <a:rPr lang="en-US" sz="2400" i="1" dirty="0" smtClean="0"/>
              <a:t> </a:t>
            </a:r>
          </a:p>
          <a:p>
            <a:r>
              <a:rPr lang="en-US" sz="2400" dirty="0" smtClean="0"/>
              <a:t>ATCC17484, </a:t>
            </a:r>
            <a:r>
              <a:rPr lang="en-US" sz="2400" i="1" dirty="0" smtClean="0"/>
              <a:t>P. </a:t>
            </a:r>
            <a:r>
              <a:rPr lang="en-US" sz="2400" i="1" dirty="0" err="1" smtClean="0"/>
              <a:t>putida</a:t>
            </a:r>
            <a:r>
              <a:rPr lang="en-US" sz="2400" i="1" dirty="0" smtClean="0"/>
              <a:t> </a:t>
            </a:r>
            <a:r>
              <a:rPr lang="en-US" sz="2400" dirty="0" smtClean="0"/>
              <a:t>ATCC17522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Pseudomonas</a:t>
            </a:r>
            <a:r>
              <a:rPr lang="en-US" sz="2400" dirty="0" smtClean="0"/>
              <a:t> sp.35L.</a:t>
            </a:r>
          </a:p>
          <a:p>
            <a:endParaRPr lang="en-US" sz="2400" dirty="0"/>
          </a:p>
          <a:p>
            <a:r>
              <a:rPr lang="en-US" sz="2400" dirty="0" err="1" smtClean="0"/>
              <a:t>Isolat</a:t>
            </a:r>
            <a:r>
              <a:rPr lang="en-US" sz="2400" dirty="0" smtClean="0"/>
              <a:t>  PC1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kesamaan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PC3, PC5, PC7, </a:t>
            </a:r>
            <a:r>
              <a:rPr lang="en-US" sz="2400" dirty="0" err="1" smtClean="0"/>
              <a:t>dan</a:t>
            </a:r>
            <a:r>
              <a:rPr lang="en-US" sz="2400" dirty="0" smtClean="0"/>
              <a:t> PC10 </a:t>
            </a:r>
          </a:p>
          <a:p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derajat</a:t>
            </a:r>
            <a:r>
              <a:rPr lang="en-US" sz="2400" dirty="0" smtClean="0"/>
              <a:t> </a:t>
            </a:r>
            <a:r>
              <a:rPr lang="en-US" sz="2400" dirty="0" err="1" smtClean="0"/>
              <a:t>kesamaan</a:t>
            </a:r>
            <a:r>
              <a:rPr lang="en-US" sz="2400" dirty="0" smtClean="0"/>
              <a:t> 96.6%, 96.8%, 93.8%, </a:t>
            </a:r>
            <a:r>
              <a:rPr lang="en-US" sz="2400" dirty="0" err="1" smtClean="0"/>
              <a:t>dan</a:t>
            </a:r>
            <a:r>
              <a:rPr lang="en-US" sz="2400" dirty="0" smtClean="0"/>
              <a:t> 94.3%.</a:t>
            </a:r>
          </a:p>
          <a:p>
            <a:endParaRPr lang="en-US" sz="2400" dirty="0"/>
          </a:p>
          <a:p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menunjukkan</a:t>
            </a:r>
            <a:r>
              <a:rPr lang="en-US" sz="2400" dirty="0" smtClean="0"/>
              <a:t>, </a:t>
            </a:r>
            <a:r>
              <a:rPr lang="en-US" sz="2400" dirty="0" err="1" smtClean="0"/>
              <a:t>kelima</a:t>
            </a:r>
            <a:r>
              <a:rPr lang="en-US" sz="2400" dirty="0" smtClean="0"/>
              <a:t> </a:t>
            </a:r>
            <a:r>
              <a:rPr lang="en-US" sz="2400" dirty="0" err="1" smtClean="0"/>
              <a:t>isolat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strain </a:t>
            </a:r>
            <a:r>
              <a:rPr lang="en-US" sz="2400" dirty="0" err="1" smtClean="0"/>
              <a:t>baru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endParaRPr lang="en-US" sz="2400" dirty="0" smtClean="0"/>
          </a:p>
          <a:p>
            <a:r>
              <a:rPr lang="en-US" sz="2400" i="1" dirty="0" smtClean="0"/>
              <a:t>P. </a:t>
            </a:r>
            <a:r>
              <a:rPr lang="en-US" sz="2400" i="1" dirty="0" err="1"/>
              <a:t>p</a:t>
            </a:r>
            <a:r>
              <a:rPr lang="en-US" sz="2400" i="1" dirty="0" err="1" smtClean="0"/>
              <a:t>utida</a:t>
            </a:r>
            <a:r>
              <a:rPr lang="en-US" sz="2400" i="1" dirty="0" smtClean="0"/>
              <a:t>  </a:t>
            </a:r>
            <a:r>
              <a:rPr lang="en-US" sz="2400" dirty="0" smtClean="0"/>
              <a:t>yang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228600" y="3810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Karakterisasi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molekular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41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458200" cy="685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7239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139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63677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>
                <a:solidFill>
                  <a:srgbClr val="FF0000"/>
                </a:solidFill>
              </a:rPr>
              <a:t>Degradasi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cadusafos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oleh</a:t>
            </a:r>
            <a:r>
              <a:rPr lang="en-US" sz="2400" dirty="0" smtClean="0">
                <a:solidFill>
                  <a:srgbClr val="FF0000"/>
                </a:solidFill>
              </a:rPr>
              <a:t> PC1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676400"/>
            <a:ext cx="7391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/>
            <a:r>
              <a:rPr lang="en-US" sz="2400" dirty="0" smtClean="0"/>
              <a:t>● </a:t>
            </a:r>
            <a:r>
              <a:rPr lang="en-US" sz="2400" dirty="0" err="1" smtClean="0"/>
              <a:t>Laju</a:t>
            </a:r>
            <a:r>
              <a:rPr lang="en-US" sz="2400" dirty="0" smtClean="0"/>
              <a:t> 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media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 </a:t>
            </a:r>
            <a:r>
              <a:rPr lang="en-US" sz="2400" dirty="0" err="1" smtClean="0"/>
              <a:t>bakteri</a:t>
            </a:r>
            <a:r>
              <a:rPr lang="en-US" sz="2400" dirty="0" smtClean="0"/>
              <a:t> PC1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significan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dibanding</a:t>
            </a:r>
            <a:r>
              <a:rPr lang="en-US" sz="2400" dirty="0" smtClean="0"/>
              <a:t> 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bakteri</a:t>
            </a:r>
            <a:r>
              <a:rPr lang="en-US" sz="2400" dirty="0" smtClean="0"/>
              <a:t> (0.81mg/l/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vs</a:t>
            </a:r>
            <a:r>
              <a:rPr lang="en-US" sz="2400" dirty="0" smtClean="0"/>
              <a:t> 0.002 mg/l/</a:t>
            </a:r>
            <a:r>
              <a:rPr lang="en-US" sz="2400" dirty="0" err="1" smtClean="0"/>
              <a:t>hari</a:t>
            </a:r>
            <a:endParaRPr lang="en-US" sz="2400" dirty="0" smtClean="0"/>
          </a:p>
          <a:p>
            <a:endParaRPr lang="en-US" sz="2400" dirty="0"/>
          </a:p>
          <a:p>
            <a:pPr marL="280988" indent="-280988"/>
            <a:r>
              <a:rPr lang="en-US" sz="2400" dirty="0" smtClean="0"/>
              <a:t>● </a:t>
            </a:r>
            <a:r>
              <a:rPr lang="en-US" sz="2400" dirty="0" err="1" smtClean="0"/>
              <a:t>Laju</a:t>
            </a:r>
            <a:r>
              <a:rPr lang="en-US" sz="2400" dirty="0" smtClean="0"/>
              <a:t>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10% </a:t>
            </a:r>
            <a:r>
              <a:rPr lang="en-US" sz="2400" dirty="0" err="1" smtClean="0"/>
              <a:t>sehari</a:t>
            </a:r>
            <a:r>
              <a:rPr lang="en-US" sz="2400" dirty="0" smtClean="0"/>
              <a:t> </a:t>
            </a:r>
            <a:r>
              <a:rPr lang="en-US" sz="2400" dirty="0" err="1" smtClean="0"/>
              <a:t>setelah</a:t>
            </a:r>
            <a:r>
              <a:rPr lang="en-US" sz="2400" dirty="0" smtClean="0"/>
              <a:t> </a:t>
            </a:r>
            <a:r>
              <a:rPr lang="en-US" sz="2400" dirty="0" err="1" smtClean="0"/>
              <a:t>inokulasi</a:t>
            </a:r>
            <a:r>
              <a:rPr lang="en-US" sz="2400" dirty="0" smtClean="0"/>
              <a:t>, </a:t>
            </a:r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dirty="0" err="1" smtClean="0"/>
              <a:t>terus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2 </a:t>
            </a:r>
            <a:r>
              <a:rPr lang="en-US" sz="2400" dirty="0" err="1" smtClean="0"/>
              <a:t>dan</a:t>
            </a:r>
            <a:r>
              <a:rPr lang="en-US" sz="2400" dirty="0" smtClean="0"/>
              <a:t> 3,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maksimum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4 </a:t>
            </a:r>
            <a:r>
              <a:rPr lang="en-US" sz="2400" dirty="0" err="1" smtClean="0"/>
              <a:t>hari</a:t>
            </a:r>
            <a:r>
              <a:rPr lang="en-US" sz="2400" dirty="0" smtClean="0"/>
              <a:t>.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100%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hari</a:t>
            </a:r>
            <a:r>
              <a:rPr lang="en-US" sz="2400" dirty="0" smtClean="0"/>
              <a:t> ke-5.</a:t>
            </a:r>
          </a:p>
          <a:p>
            <a:pPr marL="280988" indent="-280988"/>
            <a:endParaRPr lang="en-US" sz="2400" dirty="0"/>
          </a:p>
          <a:p>
            <a:pPr marL="280988" indent="-280988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010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0"/>
            <a:ext cx="653415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17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772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Effect of temperature and carbon sources on </a:t>
            </a:r>
            <a:r>
              <a:rPr lang="en-US" sz="2400" dirty="0" smtClean="0">
                <a:solidFill>
                  <a:srgbClr val="FF0000"/>
                </a:solidFill>
              </a:rPr>
              <a:t>degradation </a:t>
            </a:r>
            <a:r>
              <a:rPr lang="en-US" sz="2400" dirty="0">
                <a:solidFill>
                  <a:srgbClr val="FF0000"/>
                </a:solidFill>
              </a:rPr>
              <a:t>of </a:t>
            </a:r>
            <a:r>
              <a:rPr lang="en-US" sz="2400" dirty="0" err="1">
                <a:solidFill>
                  <a:srgbClr val="FF0000"/>
                </a:solidFill>
              </a:rPr>
              <a:t>cadusafos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793796"/>
            <a:ext cx="7620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/>
            <a:r>
              <a:rPr lang="en-US" sz="2400" dirty="0" smtClean="0"/>
              <a:t>● </a:t>
            </a:r>
            <a:r>
              <a:rPr lang="en-US" sz="2400" dirty="0" err="1" smtClean="0"/>
              <a:t>Laju</a:t>
            </a:r>
            <a:r>
              <a:rPr lang="en-US" sz="2400" dirty="0" smtClean="0"/>
              <a:t>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PC1 </a:t>
            </a:r>
            <a:r>
              <a:rPr lang="en-US" sz="2400" dirty="0" err="1" smtClean="0"/>
              <a:t>dipengaruhi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temperatur</a:t>
            </a:r>
            <a:endParaRPr lang="en-US" sz="2400" dirty="0" smtClean="0"/>
          </a:p>
          <a:p>
            <a:pPr marL="236538" indent="-236538"/>
            <a:r>
              <a:rPr lang="en-US" sz="2400" dirty="0" smtClean="0"/>
              <a:t>● </a:t>
            </a:r>
            <a:r>
              <a:rPr lang="en-US" sz="2400" dirty="0" err="1" smtClean="0"/>
              <a:t>Laju</a:t>
            </a:r>
            <a:r>
              <a:rPr lang="en-US" sz="2400" dirty="0" smtClean="0"/>
              <a:t>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0.3, 0.6, 0.8, </a:t>
            </a:r>
            <a:r>
              <a:rPr lang="en-US" sz="2400" dirty="0" err="1" smtClean="0"/>
              <a:t>dan</a:t>
            </a:r>
            <a:r>
              <a:rPr lang="en-US" sz="2400" dirty="0" smtClean="0"/>
              <a:t> 0.04 mg/l/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10, 20, 37, </a:t>
            </a:r>
            <a:r>
              <a:rPr lang="en-US" sz="2400" dirty="0" err="1" smtClean="0"/>
              <a:t>dan</a:t>
            </a:r>
            <a:r>
              <a:rPr lang="en-US" sz="2400" dirty="0" smtClean="0"/>
              <a:t> 45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C</a:t>
            </a:r>
          </a:p>
          <a:p>
            <a:pPr marL="236538" indent="-236538"/>
            <a:r>
              <a:rPr lang="en-US" sz="2400" dirty="0" smtClean="0"/>
              <a:t>●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temperatur</a:t>
            </a:r>
            <a:r>
              <a:rPr lang="en-US" sz="2400" dirty="0" smtClean="0"/>
              <a:t> 20 </a:t>
            </a:r>
            <a:r>
              <a:rPr lang="en-US" sz="2400" dirty="0" err="1" smtClean="0"/>
              <a:t>dan</a:t>
            </a:r>
            <a:r>
              <a:rPr lang="en-US" sz="2400" dirty="0" smtClean="0"/>
              <a:t> 37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C,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100%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6 </a:t>
            </a:r>
            <a:r>
              <a:rPr lang="en-US" sz="2400" dirty="0" err="1" smtClean="0"/>
              <a:t>dan</a:t>
            </a:r>
            <a:r>
              <a:rPr lang="en-US" sz="2400" dirty="0" smtClean="0"/>
              <a:t> 5 </a:t>
            </a:r>
            <a:r>
              <a:rPr lang="en-US" sz="2400" dirty="0" err="1" smtClean="0"/>
              <a:t>hari</a:t>
            </a:r>
            <a:endParaRPr lang="en-US" sz="2400" dirty="0" smtClean="0"/>
          </a:p>
          <a:p>
            <a:pPr marL="236538" indent="-236538"/>
            <a:r>
              <a:rPr lang="en-US" sz="2400" dirty="0" smtClean="0"/>
              <a:t>●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temperatur</a:t>
            </a:r>
            <a:r>
              <a:rPr lang="en-US" sz="2400" dirty="0" smtClean="0"/>
              <a:t> 45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C,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10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35%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terdegradasi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8533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838200"/>
            <a:ext cx="7391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 algn="just"/>
            <a:r>
              <a:rPr lang="en-US" dirty="0" smtClean="0"/>
              <a:t>●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PC1 </a:t>
            </a:r>
            <a:r>
              <a:rPr lang="en-US" sz="2400" dirty="0" err="1" smtClean="0"/>
              <a:t>relatif</a:t>
            </a:r>
            <a:r>
              <a:rPr lang="en-US" sz="2400" dirty="0" smtClean="0"/>
              <a:t> </a:t>
            </a:r>
            <a:r>
              <a:rPr lang="en-US" sz="2400" dirty="0" err="1" smtClean="0"/>
              <a:t>rendah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glukosa</a:t>
            </a:r>
            <a:endParaRPr lang="en-US" sz="2400" dirty="0" smtClean="0"/>
          </a:p>
          <a:p>
            <a:pPr marL="236538" indent="-236538" algn="just"/>
            <a:endParaRPr lang="en-US" sz="2400" dirty="0" smtClean="0"/>
          </a:p>
          <a:p>
            <a:pPr marL="236538" indent="-236538" algn="just"/>
            <a:r>
              <a:rPr lang="en-US" sz="2400" dirty="0" smtClean="0"/>
              <a:t>● </a:t>
            </a:r>
            <a:r>
              <a:rPr lang="en-US" sz="2400" dirty="0" err="1" smtClean="0"/>
              <a:t>Pada</a:t>
            </a:r>
            <a:r>
              <a:rPr lang="en-US" sz="2400" dirty="0" smtClean="0"/>
              <a:t> media MSM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tambahan</a:t>
            </a:r>
            <a:r>
              <a:rPr lang="en-US" sz="2400" dirty="0" smtClean="0"/>
              <a:t>  </a:t>
            </a:r>
            <a:r>
              <a:rPr lang="en-US" sz="2400" dirty="0" err="1" smtClean="0"/>
              <a:t>glukosa</a:t>
            </a:r>
            <a:r>
              <a:rPr lang="en-US" sz="2400" dirty="0" smtClean="0"/>
              <a:t>,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100%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5 </a:t>
            </a:r>
            <a:r>
              <a:rPr lang="en-US" sz="2400" dirty="0" err="1" smtClean="0"/>
              <a:t>hari</a:t>
            </a:r>
            <a:endParaRPr lang="en-US" sz="2400" dirty="0" smtClean="0"/>
          </a:p>
          <a:p>
            <a:pPr marL="236538" indent="-236538" algn="just"/>
            <a:endParaRPr lang="en-US" sz="2400" dirty="0" smtClean="0"/>
          </a:p>
          <a:p>
            <a:pPr marL="236538" indent="-236538" algn="just"/>
            <a:r>
              <a:rPr lang="en-US" sz="2400" dirty="0" smtClean="0"/>
              <a:t>● Media MSM yang </a:t>
            </a:r>
            <a:r>
              <a:rPr lang="en-US" sz="2400" dirty="0" err="1" smtClean="0"/>
              <a:t>ditambah</a:t>
            </a:r>
            <a:r>
              <a:rPr lang="en-US" sz="2400" dirty="0" smtClean="0"/>
              <a:t> </a:t>
            </a:r>
            <a:r>
              <a:rPr lang="en-US" sz="2400" dirty="0" err="1" smtClean="0"/>
              <a:t>glukosa</a:t>
            </a:r>
            <a:r>
              <a:rPr lang="en-US" sz="2400" dirty="0" smtClean="0"/>
              <a:t>,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100%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6 </a:t>
            </a:r>
            <a:r>
              <a:rPr lang="en-US" sz="2400" dirty="0" err="1" smtClean="0"/>
              <a:t>hari</a:t>
            </a:r>
            <a:endParaRPr lang="en-US" sz="2400" dirty="0" smtClean="0"/>
          </a:p>
          <a:p>
            <a:pPr marL="236538" indent="-236538" algn="just"/>
            <a:endParaRPr lang="en-US" sz="2400" dirty="0" smtClean="0"/>
          </a:p>
          <a:p>
            <a:pPr marL="236538" indent="-236538" algn="just"/>
            <a:r>
              <a:rPr lang="en-US" sz="2400" dirty="0" smtClean="0"/>
              <a:t>●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carbon lain </a:t>
            </a:r>
            <a:r>
              <a:rPr lang="en-US" sz="2400" dirty="0" err="1" smtClean="0"/>
              <a:t>dalam</a:t>
            </a:r>
            <a:r>
              <a:rPr lang="en-US" sz="2400" dirty="0" smtClean="0"/>
              <a:t> MSM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menurunkan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PC1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07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273277"/>
            <a:ext cx="5949067" cy="4992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58" y="1524000"/>
            <a:ext cx="2362200" cy="421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220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577334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Pendahuluan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447800"/>
            <a:ext cx="7696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Pestisida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bahan</a:t>
            </a:r>
            <a:r>
              <a:rPr lang="en-US" sz="2400" dirty="0" smtClean="0"/>
              <a:t> </a:t>
            </a:r>
            <a:r>
              <a:rPr lang="en-US" sz="2400" dirty="0" err="1" smtClean="0"/>
              <a:t>kimia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mengendalikan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organisme</a:t>
            </a:r>
            <a:r>
              <a:rPr lang="en-US" sz="2400" dirty="0" smtClean="0"/>
              <a:t> </a:t>
            </a:r>
            <a:r>
              <a:rPr lang="en-US" sz="2400" dirty="0" err="1" smtClean="0"/>
              <a:t>pengganggu</a:t>
            </a:r>
            <a:r>
              <a:rPr lang="en-US" sz="2400" dirty="0" smtClean="0"/>
              <a:t>, </a:t>
            </a:r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 </a:t>
            </a:r>
            <a:r>
              <a:rPr lang="en-US" sz="2400" dirty="0" err="1" smtClean="0"/>
              <a:t>dampak</a:t>
            </a:r>
            <a:r>
              <a:rPr lang="en-US" sz="2400" dirty="0" smtClean="0"/>
              <a:t> </a:t>
            </a:r>
            <a:r>
              <a:rPr lang="en-US" sz="2400" dirty="0" err="1" smtClean="0"/>
              <a:t>buruk</a:t>
            </a:r>
            <a:r>
              <a:rPr lang="en-US" sz="2400" dirty="0" smtClean="0"/>
              <a:t> </a:t>
            </a:r>
            <a:r>
              <a:rPr lang="en-US" sz="2400" dirty="0" err="1" smtClean="0"/>
              <a:t>diantaranya</a:t>
            </a:r>
            <a:r>
              <a:rPr lang="en-US" sz="2400" dirty="0" smtClean="0"/>
              <a:t> :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Sangat</a:t>
            </a:r>
            <a:r>
              <a:rPr lang="en-US" sz="2400" dirty="0" smtClean="0"/>
              <a:t>  </a:t>
            </a:r>
            <a:r>
              <a:rPr lang="en-US" sz="2400" dirty="0" err="1" smtClean="0"/>
              <a:t>beracun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hewan</a:t>
            </a:r>
            <a:r>
              <a:rPr lang="en-US" sz="2400" dirty="0" smtClean="0"/>
              <a:t>,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,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Menimbulkan</a:t>
            </a:r>
            <a:r>
              <a:rPr lang="en-US" sz="2400" dirty="0" smtClean="0"/>
              <a:t> </a:t>
            </a:r>
            <a:r>
              <a:rPr lang="en-US" sz="2400" dirty="0" err="1" smtClean="0"/>
              <a:t>resistensi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organisme</a:t>
            </a:r>
            <a:r>
              <a:rPr lang="en-US" sz="2400" dirty="0" smtClean="0"/>
              <a:t> </a:t>
            </a:r>
            <a:r>
              <a:rPr lang="en-US" sz="2400" dirty="0" err="1" smtClean="0"/>
              <a:t>sasaran</a:t>
            </a:r>
            <a:endParaRPr lang="en-US" sz="2400" dirty="0" smtClean="0"/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Membunuh</a:t>
            </a:r>
            <a:r>
              <a:rPr lang="en-US" sz="2400" dirty="0" smtClean="0"/>
              <a:t> non target </a:t>
            </a:r>
            <a:r>
              <a:rPr lang="en-US" sz="2400" dirty="0" err="1" smtClean="0"/>
              <a:t>organisme</a:t>
            </a:r>
            <a:endParaRPr lang="en-US" sz="2400" dirty="0" smtClean="0"/>
          </a:p>
          <a:p>
            <a:pPr marL="285750" indent="-285750">
              <a:buFontTx/>
              <a:buChar char="-"/>
            </a:pPr>
            <a:r>
              <a:rPr lang="en-US" sz="2400" dirty="0" err="1" smtClean="0"/>
              <a:t>Pencemaran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Pestisida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 smtClean="0"/>
              <a:t>polutan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membahayakan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di </a:t>
            </a:r>
            <a:r>
              <a:rPr lang="en-US" sz="2400" dirty="0" err="1" smtClean="0"/>
              <a:t>perairan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556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7620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Effect  of pesticide  concentration and phosphate on degradation of </a:t>
            </a:r>
            <a:r>
              <a:rPr lang="en-US" sz="2400" dirty="0" err="1">
                <a:solidFill>
                  <a:srgbClr val="FF0000"/>
                </a:solidFill>
              </a:rPr>
              <a:t>cadusafos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488996"/>
            <a:ext cx="7315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/>
            <a:r>
              <a:rPr lang="en-US" dirty="0" smtClean="0"/>
              <a:t>● </a:t>
            </a:r>
            <a:r>
              <a:rPr lang="en-US" sz="2400" dirty="0" err="1" smtClean="0"/>
              <a:t>Konsentrasi</a:t>
            </a:r>
            <a:r>
              <a:rPr lang="en-US" sz="2400" dirty="0" smtClean="0"/>
              <a:t> </a:t>
            </a:r>
            <a:r>
              <a:rPr lang="en-US" sz="2400" dirty="0" err="1" smtClean="0"/>
              <a:t>pestisida</a:t>
            </a:r>
            <a:r>
              <a:rPr lang="en-US" sz="2400" dirty="0" smtClean="0"/>
              <a:t>  </a:t>
            </a:r>
            <a:r>
              <a:rPr lang="en-US" sz="2400" dirty="0" err="1" smtClean="0"/>
              <a:t>berpengaruh</a:t>
            </a:r>
            <a:r>
              <a:rPr lang="en-US" sz="2400" dirty="0" smtClean="0"/>
              <a:t> </a:t>
            </a:r>
            <a:r>
              <a:rPr lang="en-US" sz="2400" dirty="0" err="1" smtClean="0"/>
              <a:t>nyata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laju</a:t>
            </a:r>
            <a:r>
              <a:rPr lang="en-US" sz="2400" dirty="0" smtClean="0"/>
              <a:t>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PC1</a:t>
            </a:r>
          </a:p>
          <a:p>
            <a:pPr marL="176213" indent="-176213"/>
            <a:r>
              <a:rPr lang="en-US" sz="2400" dirty="0" smtClean="0"/>
              <a:t>●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konsentrasi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5 </a:t>
            </a:r>
            <a:r>
              <a:rPr lang="en-US" sz="2400" dirty="0" err="1" smtClean="0"/>
              <a:t>dan</a:t>
            </a:r>
            <a:r>
              <a:rPr lang="en-US" sz="2400" dirty="0" smtClean="0"/>
              <a:t> 10mg/l,  </a:t>
            </a:r>
            <a:r>
              <a:rPr lang="en-US" sz="2400" dirty="0" err="1" smtClean="0"/>
              <a:t>laju</a:t>
            </a:r>
            <a:r>
              <a:rPr lang="en-US" sz="2400" dirty="0" smtClean="0"/>
              <a:t>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1.07 </a:t>
            </a:r>
            <a:r>
              <a:rPr lang="en-US" sz="2400" dirty="0" err="1" smtClean="0"/>
              <a:t>dan</a:t>
            </a:r>
            <a:r>
              <a:rPr lang="en-US" sz="2400" dirty="0" smtClean="0"/>
              <a:t> 0.81mg/l/</a:t>
            </a:r>
            <a:r>
              <a:rPr lang="en-US" sz="2400" dirty="0" err="1" smtClean="0"/>
              <a:t>hari</a:t>
            </a:r>
            <a:endParaRPr lang="en-US" sz="2400" dirty="0" smtClean="0"/>
          </a:p>
          <a:p>
            <a:pPr marL="176213" indent="-176213"/>
            <a:r>
              <a:rPr lang="en-US" sz="2400" dirty="0" smtClean="0"/>
              <a:t>● </a:t>
            </a:r>
            <a:r>
              <a:rPr lang="en-US" sz="2400" dirty="0" err="1" smtClean="0"/>
              <a:t>Laju</a:t>
            </a:r>
            <a:r>
              <a:rPr lang="en-US" sz="2400" dirty="0" smtClean="0"/>
              <a:t>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0.66 </a:t>
            </a:r>
            <a:r>
              <a:rPr lang="en-US" sz="2400" dirty="0" err="1" smtClean="0"/>
              <a:t>dan</a:t>
            </a:r>
            <a:r>
              <a:rPr lang="en-US" sz="2400" dirty="0" smtClean="0"/>
              <a:t> 0.63 mg/l/</a:t>
            </a:r>
            <a:r>
              <a:rPr lang="en-US" sz="2400" dirty="0" err="1" smtClean="0"/>
              <a:t>hari</a:t>
            </a:r>
            <a:r>
              <a:rPr lang="en-US" sz="2400" dirty="0" smtClean="0"/>
              <a:t> 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konsentrasi</a:t>
            </a:r>
            <a:r>
              <a:rPr lang="en-US" sz="2400" dirty="0" smtClean="0"/>
              <a:t> </a:t>
            </a:r>
            <a:r>
              <a:rPr lang="en-US" sz="2400" dirty="0" err="1" smtClean="0"/>
              <a:t>pestisida</a:t>
            </a:r>
            <a:r>
              <a:rPr lang="en-US" sz="2400" dirty="0" smtClean="0"/>
              <a:t> 20 </a:t>
            </a:r>
            <a:r>
              <a:rPr lang="en-US" sz="2400" dirty="0" err="1" smtClean="0"/>
              <a:t>dan</a:t>
            </a:r>
            <a:r>
              <a:rPr lang="en-US" sz="2400" dirty="0" smtClean="0"/>
              <a:t> 40 mg/l</a:t>
            </a:r>
          </a:p>
          <a:p>
            <a:pPr marL="176213" indent="-176213"/>
            <a:r>
              <a:rPr lang="en-US" sz="2400" dirty="0" smtClean="0"/>
              <a:t>● PC 1 </a:t>
            </a:r>
            <a:r>
              <a:rPr lang="en-US" sz="2400" dirty="0" err="1" smtClean="0"/>
              <a:t>masih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konsentrasi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cukup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(40mg/l)</a:t>
            </a:r>
          </a:p>
          <a:p>
            <a:pPr marL="176213" indent="-176213"/>
            <a:r>
              <a:rPr lang="en-US" sz="2400" dirty="0" smtClean="0"/>
              <a:t>● </a:t>
            </a:r>
            <a:r>
              <a:rPr lang="en-US" sz="2400" dirty="0" err="1" smtClean="0"/>
              <a:t>Laju</a:t>
            </a:r>
            <a:r>
              <a:rPr lang="en-US" sz="2400" dirty="0" smtClean="0"/>
              <a:t>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 </a:t>
            </a:r>
            <a:r>
              <a:rPr lang="en-US" sz="2400" dirty="0" err="1" smtClean="0"/>
              <a:t>oleh</a:t>
            </a:r>
            <a:r>
              <a:rPr lang="en-US" sz="2400" dirty="0" smtClean="0"/>
              <a:t> PC1 </a:t>
            </a:r>
            <a:r>
              <a:rPr lang="en-US" sz="2400" dirty="0" err="1" smtClean="0"/>
              <a:t>masing-masing</a:t>
            </a:r>
            <a:r>
              <a:rPr lang="en-US" sz="2400" dirty="0" smtClean="0"/>
              <a:t> 0.87 </a:t>
            </a:r>
            <a:r>
              <a:rPr lang="en-US" sz="2400" dirty="0" err="1" smtClean="0"/>
              <a:t>dan</a:t>
            </a:r>
            <a:r>
              <a:rPr lang="en-US" sz="2400" dirty="0" smtClean="0"/>
              <a:t> 0.71 mg/l/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ditumbuhkan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MSM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phospat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212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84582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582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810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Biodegradation of </a:t>
            </a:r>
            <a:r>
              <a:rPr lang="en-US" sz="2800" dirty="0" err="1" smtClean="0">
                <a:solidFill>
                  <a:srgbClr val="FF0000"/>
                </a:solidFill>
              </a:rPr>
              <a:t>cadusafos</a:t>
            </a:r>
            <a:r>
              <a:rPr lang="en-US" sz="2800" dirty="0" smtClean="0">
                <a:solidFill>
                  <a:srgbClr val="FF0000"/>
                </a:solidFill>
              </a:rPr>
              <a:t> in soil by strain PC1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219200"/>
            <a:ext cx="7543800" cy="502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lnSpc>
                <a:spcPct val="150000"/>
              </a:lnSpc>
            </a:pPr>
            <a:r>
              <a:rPr lang="en-US" dirty="0" smtClean="0"/>
              <a:t>● </a:t>
            </a:r>
            <a:r>
              <a:rPr lang="en-US" sz="2400" dirty="0" err="1" smtClean="0"/>
              <a:t>Laju</a:t>
            </a:r>
            <a:r>
              <a:rPr lang="en-US" sz="2400" dirty="0" smtClean="0"/>
              <a:t>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</a:t>
            </a:r>
            <a:r>
              <a:rPr lang="en-US" sz="2400" dirty="0" err="1" smtClean="0"/>
              <a:t>nyata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kerapatan</a:t>
            </a:r>
            <a:r>
              <a:rPr lang="en-US" sz="2400" dirty="0" smtClean="0"/>
              <a:t> </a:t>
            </a:r>
            <a:r>
              <a:rPr lang="en-US" sz="2400" dirty="0" err="1" smtClean="0"/>
              <a:t>inokulum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r>
              <a:rPr lang="en-US" sz="2400" dirty="0" smtClean="0"/>
              <a:t> non-</a:t>
            </a:r>
            <a:r>
              <a:rPr lang="en-US" sz="2400" dirty="0" err="1" smtClean="0"/>
              <a:t>steril</a:t>
            </a:r>
            <a:endParaRPr lang="en-US" sz="2400" dirty="0" smtClean="0"/>
          </a:p>
          <a:p>
            <a:pPr marL="176213" indent="-176213">
              <a:lnSpc>
                <a:spcPct val="150000"/>
              </a:lnSpc>
            </a:pPr>
            <a:r>
              <a:rPr lang="en-US" sz="2400" dirty="0" smtClean="0"/>
              <a:t>●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kerapatan</a:t>
            </a:r>
            <a:r>
              <a:rPr lang="en-US" sz="2400" dirty="0" smtClean="0"/>
              <a:t> </a:t>
            </a:r>
            <a:r>
              <a:rPr lang="en-US" sz="2400" dirty="0" err="1" smtClean="0"/>
              <a:t>inokulum</a:t>
            </a:r>
            <a:r>
              <a:rPr lang="en-US" sz="2400" dirty="0" smtClean="0"/>
              <a:t> 2.1x10</a:t>
            </a:r>
            <a:r>
              <a:rPr lang="en-US" sz="2400" baseline="30000" dirty="0" smtClean="0"/>
              <a:t>6</a:t>
            </a:r>
            <a:r>
              <a:rPr lang="en-US" sz="2400" dirty="0" smtClean="0"/>
              <a:t>cfu/g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r>
              <a:rPr lang="en-US" sz="2400" dirty="0" smtClean="0"/>
              <a:t> </a:t>
            </a:r>
            <a:r>
              <a:rPr lang="en-US" sz="2400" dirty="0" err="1" smtClean="0"/>
              <a:t>steril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non-</a:t>
            </a:r>
            <a:r>
              <a:rPr lang="en-US" sz="2400" dirty="0" err="1" smtClean="0"/>
              <a:t>steril</a:t>
            </a:r>
            <a:r>
              <a:rPr lang="en-US" sz="2400" dirty="0" smtClean="0"/>
              <a:t>, </a:t>
            </a:r>
            <a:r>
              <a:rPr lang="en-US" sz="2400" dirty="0" err="1" smtClean="0"/>
              <a:t>laju</a:t>
            </a:r>
            <a:r>
              <a:rPr lang="en-US" sz="2400" dirty="0" smtClean="0"/>
              <a:t>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PC 1 </a:t>
            </a:r>
            <a:r>
              <a:rPr lang="en-US" sz="2400" dirty="0" err="1" smtClean="0"/>
              <a:t>sebesar</a:t>
            </a:r>
            <a:r>
              <a:rPr lang="en-US" sz="2400" dirty="0" smtClean="0"/>
              <a:t> 0.96 </a:t>
            </a:r>
            <a:r>
              <a:rPr lang="en-US" sz="2400" dirty="0" err="1" smtClean="0"/>
              <a:t>dan</a:t>
            </a:r>
            <a:r>
              <a:rPr lang="en-US" sz="2400" dirty="0" smtClean="0"/>
              <a:t> 1.1 mg/l/</a:t>
            </a:r>
            <a:r>
              <a:rPr lang="en-US" sz="2400" dirty="0" err="1" smtClean="0"/>
              <a:t>hari</a:t>
            </a:r>
            <a:endParaRPr lang="en-US" sz="2400" dirty="0" smtClean="0"/>
          </a:p>
          <a:p>
            <a:pPr marL="176213" indent="-176213">
              <a:lnSpc>
                <a:spcPct val="150000"/>
              </a:lnSpc>
            </a:pPr>
            <a:r>
              <a:rPr lang="en-US" sz="2400" dirty="0" smtClean="0"/>
              <a:t>● </a:t>
            </a:r>
            <a:r>
              <a:rPr lang="en-US" sz="2400" dirty="0" err="1" smtClean="0"/>
              <a:t>Laju</a:t>
            </a:r>
            <a:r>
              <a:rPr lang="en-US" sz="2400" dirty="0" smtClean="0"/>
              <a:t> 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0.66 mg/l/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r>
              <a:rPr lang="en-US" sz="2400" dirty="0" smtClean="0"/>
              <a:t> </a:t>
            </a:r>
            <a:r>
              <a:rPr lang="en-US" sz="2400" dirty="0" err="1" smtClean="0"/>
              <a:t>steril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kerapatan</a:t>
            </a:r>
            <a:r>
              <a:rPr lang="en-US" sz="2400" dirty="0" smtClean="0"/>
              <a:t> </a:t>
            </a:r>
            <a:r>
              <a:rPr lang="en-US" sz="2400" dirty="0" err="1" smtClean="0"/>
              <a:t>bakteri</a:t>
            </a:r>
            <a:r>
              <a:rPr lang="en-US" sz="2400" dirty="0" smtClean="0"/>
              <a:t> 2.1x10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cfu/g</a:t>
            </a:r>
          </a:p>
          <a:p>
            <a:pPr marL="176213" indent="-176213">
              <a:lnSpc>
                <a:spcPct val="150000"/>
              </a:lnSpc>
            </a:pPr>
            <a:r>
              <a:rPr lang="en-US" sz="2400" dirty="0" smtClean="0"/>
              <a:t>● </a:t>
            </a:r>
            <a:r>
              <a:rPr lang="en-US" sz="2400" dirty="0" err="1" smtClean="0"/>
              <a:t>Laju</a:t>
            </a:r>
            <a:r>
              <a:rPr lang="en-US" sz="2400" dirty="0" smtClean="0"/>
              <a:t> 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0.08mg/l/</a:t>
            </a:r>
            <a:r>
              <a:rPr lang="en-US" sz="2400" dirty="0" err="1" smtClean="0"/>
              <a:t>hari</a:t>
            </a:r>
            <a:r>
              <a:rPr lang="en-US" sz="2400" dirty="0" smtClean="0"/>
              <a:t> 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r>
              <a:rPr lang="en-US" sz="2400" dirty="0" smtClean="0"/>
              <a:t> non-</a:t>
            </a:r>
            <a:r>
              <a:rPr lang="en-US" sz="2400" dirty="0" err="1" smtClean="0"/>
              <a:t>steril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kerapatan</a:t>
            </a:r>
            <a:r>
              <a:rPr lang="en-US" sz="2400" dirty="0" smtClean="0"/>
              <a:t> </a:t>
            </a:r>
            <a:r>
              <a:rPr lang="en-US" sz="2400" dirty="0" err="1" smtClean="0"/>
              <a:t>bakteri</a:t>
            </a:r>
            <a:r>
              <a:rPr lang="en-US" sz="2400" dirty="0" smtClean="0"/>
              <a:t> 2.1x10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</a:t>
            </a:r>
            <a:r>
              <a:rPr lang="en-US" sz="2400" dirty="0" err="1" smtClean="0"/>
              <a:t>cfu</a:t>
            </a:r>
            <a:r>
              <a:rPr lang="en-US" sz="2400" dirty="0" smtClean="0"/>
              <a:t>/g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466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"/>
            <a:ext cx="6096000" cy="6290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153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4572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Biodegradation of other </a:t>
            </a:r>
            <a:r>
              <a:rPr lang="en-US" sz="2400" dirty="0" err="1" smtClean="0">
                <a:solidFill>
                  <a:srgbClr val="FF0000"/>
                </a:solidFill>
              </a:rPr>
              <a:t>organophosphorus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nematicides</a:t>
            </a:r>
            <a:r>
              <a:rPr lang="en-US" sz="2400" dirty="0" smtClean="0">
                <a:solidFill>
                  <a:srgbClr val="FF0000"/>
                </a:solidFill>
              </a:rPr>
              <a:t> by strain PC1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524000"/>
            <a:ext cx="7239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lnSpc>
                <a:spcPct val="150000"/>
              </a:lnSpc>
            </a:pPr>
            <a:r>
              <a:rPr lang="en-US" dirty="0" smtClean="0"/>
              <a:t>●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ethopropos</a:t>
            </a:r>
            <a:r>
              <a:rPr lang="en-US" sz="2400" dirty="0" smtClean="0"/>
              <a:t> </a:t>
            </a:r>
            <a:r>
              <a:rPr lang="en-US" sz="2400" dirty="0" err="1" smtClean="0"/>
              <a:t>terdegradasi</a:t>
            </a:r>
            <a:r>
              <a:rPr lang="en-US" sz="2400" dirty="0" smtClean="0"/>
              <a:t> 100%  </a:t>
            </a:r>
            <a:r>
              <a:rPr lang="en-US" sz="2400" dirty="0" err="1" smtClean="0"/>
              <a:t>oleh</a:t>
            </a:r>
            <a:r>
              <a:rPr lang="en-US" sz="2400" dirty="0" smtClean="0"/>
              <a:t> strain PC1 </a:t>
            </a:r>
            <a:r>
              <a:rPr lang="en-US" sz="2400" dirty="0" err="1" smtClean="0"/>
              <a:t>dalam</a:t>
            </a:r>
            <a:r>
              <a:rPr lang="en-US" sz="2400" dirty="0" smtClean="0"/>
              <a:t> 5 </a:t>
            </a:r>
            <a:r>
              <a:rPr lang="en-US" sz="2400" dirty="0" err="1" smtClean="0"/>
              <a:t>dan</a:t>
            </a:r>
            <a:r>
              <a:rPr lang="en-US" sz="2400" dirty="0" smtClean="0"/>
              <a:t> 11 </a:t>
            </a:r>
            <a:r>
              <a:rPr lang="en-US" sz="2400" dirty="0" err="1" smtClean="0"/>
              <a:t>hari</a:t>
            </a:r>
            <a:endParaRPr lang="en-US" sz="2400" dirty="0" smtClean="0"/>
          </a:p>
          <a:p>
            <a:pPr marL="176213" indent="-176213">
              <a:lnSpc>
                <a:spcPct val="150000"/>
              </a:lnSpc>
            </a:pPr>
            <a:r>
              <a:rPr lang="en-US" sz="2400" dirty="0" smtClean="0"/>
              <a:t>● </a:t>
            </a:r>
            <a:r>
              <a:rPr lang="en-US" sz="2400" dirty="0" err="1" smtClean="0"/>
              <a:t>Organophospat</a:t>
            </a:r>
            <a:r>
              <a:rPr lang="en-US" sz="2400" dirty="0" smtClean="0"/>
              <a:t> lain (</a:t>
            </a:r>
            <a:r>
              <a:rPr lang="en-US" sz="2400" dirty="0" err="1" smtClean="0"/>
              <a:t>fenamifos</a:t>
            </a:r>
            <a:r>
              <a:rPr lang="en-US" sz="2400" dirty="0" smtClean="0"/>
              <a:t>, </a:t>
            </a:r>
            <a:r>
              <a:rPr lang="en-US" sz="2400" dirty="0" err="1" smtClean="0"/>
              <a:t>isofenfos</a:t>
            </a:r>
            <a:r>
              <a:rPr lang="en-US" sz="2400" dirty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isazofos</a:t>
            </a:r>
            <a:r>
              <a:rPr lang="en-US" sz="2400" dirty="0" smtClean="0"/>
              <a:t>)  </a:t>
            </a:r>
            <a:r>
              <a:rPr lang="en-US" sz="2400" dirty="0" err="1" smtClean="0"/>
              <a:t>terdegradasi</a:t>
            </a:r>
            <a:r>
              <a:rPr lang="en-US" sz="2400" dirty="0" smtClean="0"/>
              <a:t> 100% </a:t>
            </a:r>
            <a:r>
              <a:rPr lang="en-US" sz="2400" dirty="0" err="1" smtClean="0"/>
              <a:t>dalam</a:t>
            </a:r>
            <a:r>
              <a:rPr lang="en-US" sz="2400" dirty="0" smtClean="0"/>
              <a:t> 17, 20, </a:t>
            </a:r>
            <a:r>
              <a:rPr lang="en-US" sz="2400" dirty="0" err="1" smtClean="0"/>
              <a:t>dan</a:t>
            </a:r>
            <a:r>
              <a:rPr lang="en-US" sz="2400" dirty="0" smtClean="0"/>
              <a:t> 26 </a:t>
            </a:r>
            <a:r>
              <a:rPr lang="en-US" sz="2400" dirty="0" err="1" smtClean="0"/>
              <a:t>hari</a:t>
            </a:r>
            <a:endParaRPr lang="en-US" sz="2400" dirty="0" smtClean="0"/>
          </a:p>
          <a:p>
            <a:pPr marL="176213" indent="-176213">
              <a:lnSpc>
                <a:spcPct val="150000"/>
              </a:lnSpc>
            </a:pPr>
            <a:r>
              <a:rPr lang="en-US" sz="2400" dirty="0" smtClean="0"/>
              <a:t>● PC 1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mendegradasi</a:t>
            </a:r>
            <a:r>
              <a:rPr lang="en-US" sz="2400" dirty="0" smtClean="0"/>
              <a:t>  </a:t>
            </a:r>
            <a:r>
              <a:rPr lang="en-US" sz="2400" dirty="0" err="1" smtClean="0"/>
              <a:t>residu</a:t>
            </a:r>
            <a:r>
              <a:rPr lang="en-US" sz="2400" dirty="0" smtClean="0"/>
              <a:t> </a:t>
            </a:r>
            <a:r>
              <a:rPr lang="en-US" sz="2400" dirty="0" err="1" smtClean="0"/>
              <a:t>nematisida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golongan</a:t>
            </a:r>
            <a:r>
              <a:rPr lang="en-US" sz="2400" dirty="0" smtClean="0"/>
              <a:t> </a:t>
            </a:r>
            <a:r>
              <a:rPr lang="en-US" sz="2400" dirty="0" err="1" smtClean="0"/>
              <a:t>organophosfat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51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"/>
            <a:ext cx="6400800" cy="634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105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381000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KESIMPULAN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066800"/>
            <a:ext cx="7620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341313" algn="just"/>
            <a:r>
              <a:rPr lang="en-US" sz="2400" dirty="0" smtClean="0"/>
              <a:t>● A new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degrading strain, identified as </a:t>
            </a:r>
            <a:r>
              <a:rPr lang="en-US" sz="2400" i="1" dirty="0" smtClean="0"/>
              <a:t>Pseudomonas </a:t>
            </a:r>
            <a:r>
              <a:rPr lang="en-US" sz="2400" i="1" dirty="0" err="1" smtClean="0"/>
              <a:t>putida</a:t>
            </a:r>
            <a:r>
              <a:rPr lang="en-US" sz="2400" dirty="0" smtClean="0"/>
              <a:t>, was obtained from agricultural soil</a:t>
            </a:r>
          </a:p>
          <a:p>
            <a:pPr marL="341313" indent="-341313" algn="just"/>
            <a:r>
              <a:rPr lang="en-US" sz="2400" dirty="0"/>
              <a:t>● </a:t>
            </a:r>
            <a:r>
              <a:rPr lang="en-US" sz="2400" dirty="0" smtClean="0"/>
              <a:t>This is the first isolation and characterization of a bacterium able to degrade </a:t>
            </a:r>
            <a:r>
              <a:rPr lang="en-US" sz="2400" dirty="0" err="1" smtClean="0"/>
              <a:t>cadusafos</a:t>
            </a:r>
            <a:endParaRPr lang="en-US" sz="2400" dirty="0" smtClean="0"/>
          </a:p>
          <a:p>
            <a:pPr marL="341313" indent="-341313" algn="just"/>
            <a:r>
              <a:rPr lang="en-US" sz="2400" dirty="0"/>
              <a:t>● </a:t>
            </a:r>
            <a:r>
              <a:rPr lang="en-US" sz="2400" dirty="0" smtClean="0"/>
              <a:t>PC 1 has ability to use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as a source of carbon, energy and phosphorus, and can additionally utilize </a:t>
            </a:r>
            <a:r>
              <a:rPr lang="en-US" sz="2400" dirty="0" err="1" smtClean="0"/>
              <a:t>orther</a:t>
            </a:r>
            <a:r>
              <a:rPr lang="en-US" sz="2400" dirty="0" smtClean="0"/>
              <a:t> </a:t>
            </a:r>
            <a:r>
              <a:rPr lang="en-US" sz="2400" dirty="0" err="1" smtClean="0"/>
              <a:t>organophosphorus</a:t>
            </a:r>
            <a:r>
              <a:rPr lang="en-US" sz="2400" dirty="0" smtClean="0"/>
              <a:t> </a:t>
            </a:r>
            <a:r>
              <a:rPr lang="en-US" sz="2400" dirty="0" err="1" smtClean="0"/>
              <a:t>nematicides</a:t>
            </a:r>
            <a:endParaRPr lang="en-US" sz="2400" dirty="0" smtClean="0"/>
          </a:p>
          <a:p>
            <a:pPr marL="341313" indent="-341313" algn="just"/>
            <a:r>
              <a:rPr lang="en-US" sz="2400" dirty="0"/>
              <a:t>● </a:t>
            </a:r>
            <a:r>
              <a:rPr lang="en-US" sz="2400" dirty="0" smtClean="0"/>
              <a:t>PC 1 maintained  its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degrading ability under a range temperatures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900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838200"/>
            <a:ext cx="7239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/>
              <a:t>Dampak</a:t>
            </a:r>
            <a:r>
              <a:rPr lang="en-US" sz="2400" dirty="0" smtClean="0"/>
              <a:t> </a:t>
            </a:r>
            <a:r>
              <a:rPr lang="en-US" sz="2400" dirty="0" err="1" smtClean="0"/>
              <a:t>residu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r>
              <a:rPr lang="en-US" sz="2400" dirty="0" smtClean="0"/>
              <a:t> </a:t>
            </a:r>
            <a:r>
              <a:rPr lang="en-US" sz="2400" dirty="0" err="1" smtClean="0"/>
              <a:t>diantaranya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berkurangnya</a:t>
            </a:r>
            <a:r>
              <a:rPr lang="en-US" sz="2400" dirty="0" smtClean="0"/>
              <a:t> </a:t>
            </a:r>
            <a:r>
              <a:rPr lang="en-US" sz="2400" dirty="0" err="1" smtClean="0"/>
              <a:t>mikroorganisme</a:t>
            </a:r>
            <a:r>
              <a:rPr lang="en-US" sz="2400" dirty="0" smtClean="0"/>
              <a:t> </a:t>
            </a:r>
            <a:r>
              <a:rPr lang="en-US" sz="2400" dirty="0" err="1" smtClean="0"/>
              <a:t>menguntungkan</a:t>
            </a:r>
            <a:r>
              <a:rPr lang="en-US" sz="2400" dirty="0" smtClean="0"/>
              <a:t>,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fisika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kimia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berakibat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berkurangnya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kesuburan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kerusakan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Bioderadasi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proses </a:t>
            </a:r>
            <a:r>
              <a:rPr lang="en-US" sz="2400" dirty="0" err="1" smtClean="0"/>
              <a:t>alamiah</a:t>
            </a:r>
            <a:r>
              <a:rPr lang="en-US" sz="2400" dirty="0" smtClean="0"/>
              <a:t>, </a:t>
            </a:r>
            <a:r>
              <a:rPr lang="en-US" sz="2400" dirty="0" err="1" smtClean="0"/>
              <a:t>yakni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terjadinya</a:t>
            </a:r>
            <a:r>
              <a:rPr lang="en-US" sz="2400" dirty="0" smtClean="0"/>
              <a:t>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 yang </a:t>
            </a:r>
            <a:r>
              <a:rPr lang="en-US" sz="2400" dirty="0" err="1" smtClean="0"/>
              <a:t>diakibatkan</a:t>
            </a:r>
            <a:r>
              <a:rPr lang="en-US" sz="2400" dirty="0" smtClean="0"/>
              <a:t>  </a:t>
            </a:r>
            <a:r>
              <a:rPr lang="en-US" sz="2400" dirty="0" err="1" smtClean="0"/>
              <a:t>xenobiotik</a:t>
            </a:r>
            <a:r>
              <a:rPr lang="en-US" sz="2400" dirty="0" smtClean="0"/>
              <a:t> chemical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pestisida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mikroorganisme</a:t>
            </a:r>
            <a:r>
              <a:rPr lang="en-US" sz="2400" dirty="0" smtClean="0"/>
              <a:t> 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 </a:t>
            </a:r>
            <a:r>
              <a:rPr lang="en-US" sz="2400" dirty="0" err="1" smtClean="0"/>
              <a:t>strategi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survive.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07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762000"/>
            <a:ext cx="7391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/>
              <a:t>Laju</a:t>
            </a:r>
            <a:r>
              <a:rPr lang="en-US" sz="2400" dirty="0" smtClean="0"/>
              <a:t> </a:t>
            </a:r>
            <a:r>
              <a:rPr lang="en-US" sz="2400" dirty="0" err="1" smtClean="0"/>
              <a:t>biodegradasi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pestisida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r>
              <a:rPr lang="en-US" sz="2400" dirty="0" smtClean="0"/>
              <a:t> </a:t>
            </a:r>
            <a:r>
              <a:rPr lang="en-US" sz="2400" dirty="0" err="1" smtClean="0"/>
              <a:t>dipengaruhi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faktor</a:t>
            </a:r>
            <a:r>
              <a:rPr lang="en-US" sz="2400" dirty="0" smtClean="0"/>
              <a:t> :</a:t>
            </a:r>
          </a:p>
          <a:p>
            <a:pPr algn="just"/>
            <a:endParaRPr lang="en-US" sz="2400" dirty="0" smtClean="0"/>
          </a:p>
          <a:p>
            <a:pPr marL="342900" indent="-342900" algn="just">
              <a:buAutoNum type="arabicPeriod"/>
            </a:pPr>
            <a:r>
              <a:rPr lang="en-US" sz="2400" dirty="0" err="1" smtClean="0"/>
              <a:t>Kesesuaian</a:t>
            </a:r>
            <a:r>
              <a:rPr lang="en-US" sz="2400" dirty="0" smtClean="0"/>
              <a:t> </a:t>
            </a:r>
            <a:r>
              <a:rPr lang="en-US" sz="2400" dirty="0" err="1" smtClean="0"/>
              <a:t>pestisida</a:t>
            </a:r>
            <a:r>
              <a:rPr lang="en-US" sz="2400" dirty="0" smtClean="0"/>
              <a:t> 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mikroorganisme</a:t>
            </a:r>
            <a:endParaRPr lang="en-US" sz="2400" dirty="0" smtClean="0"/>
          </a:p>
          <a:p>
            <a:pPr marL="342900" indent="-342900" algn="just">
              <a:buAutoNum type="arabicPeriod"/>
            </a:pPr>
            <a:r>
              <a:rPr lang="en-US" sz="2400" dirty="0" smtClean="0"/>
              <a:t>Physiological status 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mikroorganisme</a:t>
            </a:r>
            <a:endParaRPr lang="en-US" sz="2400" dirty="0" smtClean="0"/>
          </a:p>
          <a:p>
            <a:pPr marL="342900" indent="-342900" algn="just">
              <a:buAutoNum type="arabicPeriod"/>
            </a:pP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 smtClean="0"/>
              <a:t>hidup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 </a:t>
            </a:r>
            <a:r>
              <a:rPr lang="en-US" sz="2400" dirty="0" err="1" smtClean="0"/>
              <a:t>mikroorganisme</a:t>
            </a:r>
            <a:r>
              <a:rPr lang="en-US" sz="2400" dirty="0" smtClean="0"/>
              <a:t>  </a:t>
            </a:r>
            <a:r>
              <a:rPr lang="en-US" sz="2400" dirty="0" err="1" smtClean="0"/>
              <a:t>pendegradasi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kondisi</a:t>
            </a:r>
            <a:r>
              <a:rPr lang="en-US" sz="2400" dirty="0" smtClean="0"/>
              <a:t> </a:t>
            </a:r>
            <a:r>
              <a:rPr lang="en-US" sz="2400" dirty="0" err="1" smtClean="0"/>
              <a:t>kontaminan</a:t>
            </a:r>
            <a:r>
              <a:rPr lang="en-US" sz="2400" dirty="0" smtClean="0"/>
              <a:t> </a:t>
            </a:r>
            <a:r>
              <a:rPr lang="en-US" sz="2400" dirty="0" err="1" smtClean="0"/>
              <a:t>pestisida</a:t>
            </a:r>
            <a:endParaRPr lang="en-US" sz="2400" dirty="0" smtClean="0"/>
          </a:p>
          <a:p>
            <a:pPr marL="342900" indent="-342900" algn="just">
              <a:buAutoNum type="arabicPeriod"/>
            </a:pPr>
            <a:r>
              <a:rPr lang="en-US" sz="2400" dirty="0" smtClean="0"/>
              <a:t>Sustainable </a:t>
            </a:r>
            <a:r>
              <a:rPr lang="en-US" sz="2400" dirty="0" err="1" smtClean="0"/>
              <a:t>populasi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mikroorganisme</a:t>
            </a:r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Dinamika</a:t>
            </a:r>
            <a:r>
              <a:rPr lang="en-US" sz="2400" dirty="0" smtClean="0"/>
              <a:t> </a:t>
            </a:r>
            <a:r>
              <a:rPr lang="en-US" sz="2400" dirty="0" err="1" smtClean="0"/>
              <a:t>populasi</a:t>
            </a:r>
            <a:r>
              <a:rPr lang="en-US" sz="2400" dirty="0" smtClean="0"/>
              <a:t> </a:t>
            </a:r>
            <a:r>
              <a:rPr lang="en-US" sz="2400" dirty="0" err="1" smtClean="0"/>
              <a:t>mikroorganisme</a:t>
            </a:r>
            <a:r>
              <a:rPr lang="en-US" sz="2400" dirty="0" smtClean="0"/>
              <a:t> 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dipengaruhi</a:t>
            </a:r>
            <a:r>
              <a:rPr lang="en-US" sz="2400" dirty="0" smtClean="0"/>
              <a:t> </a:t>
            </a:r>
            <a:r>
              <a:rPr lang="en-US" sz="2400" dirty="0" err="1" smtClean="0"/>
              <a:t>temperatur</a:t>
            </a:r>
            <a:r>
              <a:rPr lang="en-US" sz="2400" dirty="0" smtClean="0"/>
              <a:t>, pH, </a:t>
            </a:r>
            <a:r>
              <a:rPr lang="en-US" sz="2400" dirty="0" err="1" smtClean="0"/>
              <a:t>kadar</a:t>
            </a:r>
            <a:r>
              <a:rPr lang="en-US" sz="2400" dirty="0" smtClean="0"/>
              <a:t> air, </a:t>
            </a:r>
            <a:r>
              <a:rPr lang="en-US" sz="2400" dirty="0" err="1" smtClean="0"/>
              <a:t>nutrisi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kandungan</a:t>
            </a:r>
            <a:r>
              <a:rPr lang="en-US" sz="2400" dirty="0" smtClean="0"/>
              <a:t> </a:t>
            </a:r>
            <a:r>
              <a:rPr lang="en-US" sz="2400" dirty="0" err="1" smtClean="0"/>
              <a:t>pestisida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052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761999"/>
            <a:ext cx="7391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There are 3 zone  pesticide contamination  in </a:t>
            </a:r>
            <a:r>
              <a:rPr lang="en-US" sz="2400" dirty="0" err="1" smtClean="0"/>
              <a:t>terestrial</a:t>
            </a:r>
            <a:r>
              <a:rPr lang="en-US" sz="2400" dirty="0" smtClean="0"/>
              <a:t> ecosystem : </a:t>
            </a:r>
          </a:p>
          <a:p>
            <a:pPr marL="342900" indent="-342900" algn="just">
              <a:buAutoNum type="arabicPeriod"/>
            </a:pPr>
            <a:r>
              <a:rPr lang="en-US" sz="2400" dirty="0" smtClean="0"/>
              <a:t>Surface soil</a:t>
            </a:r>
          </a:p>
          <a:p>
            <a:pPr marL="342900" indent="-342900" algn="just">
              <a:buAutoNum type="arabicPeriod"/>
            </a:pPr>
            <a:r>
              <a:rPr lang="en-US" sz="2400" dirty="0" err="1" smtClean="0"/>
              <a:t>Vadose</a:t>
            </a:r>
            <a:r>
              <a:rPr lang="en-US" sz="2400" dirty="0" smtClean="0"/>
              <a:t> zone</a:t>
            </a:r>
          </a:p>
          <a:p>
            <a:pPr marL="342900" indent="-342900" algn="just">
              <a:buAutoNum type="arabicPeriod"/>
            </a:pPr>
            <a:r>
              <a:rPr lang="en-US" sz="2400" dirty="0" smtClean="0"/>
              <a:t>Ground water or saturated zone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Biodegradasi</a:t>
            </a:r>
            <a:r>
              <a:rPr lang="en-US" sz="2400" dirty="0" smtClean="0"/>
              <a:t>  </a:t>
            </a:r>
            <a:r>
              <a:rPr lang="en-US" sz="2400" dirty="0" err="1" smtClean="0"/>
              <a:t>contaminan</a:t>
            </a:r>
            <a:r>
              <a:rPr lang="en-US" sz="2400" dirty="0" smtClean="0"/>
              <a:t> di surface zone 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relatif</a:t>
            </a:r>
            <a:r>
              <a:rPr lang="en-US" sz="2400" dirty="0" smtClean="0"/>
              <a:t>  </a:t>
            </a:r>
            <a:r>
              <a:rPr lang="en-US" sz="2400" dirty="0" err="1" smtClean="0"/>
              <a:t>cepat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mikroorganisme</a:t>
            </a:r>
            <a:r>
              <a:rPr lang="en-US" sz="2400" dirty="0" smtClean="0"/>
              <a:t>  aerobic.  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Biodegradasi</a:t>
            </a:r>
            <a:r>
              <a:rPr lang="en-US" sz="2400" dirty="0" smtClean="0"/>
              <a:t> di </a:t>
            </a:r>
            <a:r>
              <a:rPr lang="en-US" sz="2400" dirty="0" err="1" smtClean="0"/>
              <a:t>dua</a:t>
            </a:r>
            <a:r>
              <a:rPr lang="en-US" sz="2400" dirty="0" smtClean="0"/>
              <a:t> zone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 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lambat</a:t>
            </a:r>
            <a:endParaRPr lang="en-US" sz="2400" dirty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err="1" smtClean="0"/>
              <a:t>Bakteri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fungi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degrader yang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molekul</a:t>
            </a:r>
            <a:r>
              <a:rPr lang="en-US" sz="2400" dirty="0" smtClean="0"/>
              <a:t> </a:t>
            </a:r>
            <a:r>
              <a:rPr lang="en-US" sz="2400" dirty="0" err="1" smtClean="0"/>
              <a:t>kompleks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pestisida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menggunakannya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metabolisme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pertumbuhannya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748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457200"/>
            <a:ext cx="8458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/>
              <a:t>Pestisida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golongan</a:t>
            </a:r>
            <a:r>
              <a:rPr lang="en-US" sz="2400" dirty="0" smtClean="0"/>
              <a:t> </a:t>
            </a:r>
            <a:r>
              <a:rPr lang="en-US" sz="2400" dirty="0" err="1" smtClean="0"/>
              <a:t>organophospat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pestisida</a:t>
            </a:r>
            <a:r>
              <a:rPr lang="en-US" sz="2400" dirty="0" smtClean="0"/>
              <a:t> yang </a:t>
            </a:r>
            <a:r>
              <a:rPr lang="en-US" sz="2400" dirty="0" err="1" smtClean="0"/>
              <a:t>umum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mengendalikan</a:t>
            </a:r>
            <a:r>
              <a:rPr lang="en-US" sz="2400" dirty="0" smtClean="0"/>
              <a:t> </a:t>
            </a:r>
            <a:r>
              <a:rPr lang="en-US" sz="2400" dirty="0" err="1" smtClean="0"/>
              <a:t>nematoda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serangga</a:t>
            </a:r>
            <a:r>
              <a:rPr lang="en-US" sz="2400" dirty="0" smtClean="0"/>
              <a:t>.  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Cadusofos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pestisida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golongan</a:t>
            </a:r>
            <a:r>
              <a:rPr lang="en-US" sz="2400" dirty="0" smtClean="0"/>
              <a:t> </a:t>
            </a:r>
            <a:r>
              <a:rPr lang="en-US" sz="2400" dirty="0" err="1" smtClean="0"/>
              <a:t>organophospat</a:t>
            </a:r>
            <a:r>
              <a:rPr lang="en-US" sz="2400" dirty="0" smtClean="0"/>
              <a:t> </a:t>
            </a:r>
            <a:r>
              <a:rPr lang="en-US" sz="2400" dirty="0" err="1" smtClean="0"/>
              <a:t>berspektrum</a:t>
            </a:r>
            <a:r>
              <a:rPr lang="en-US" sz="2400" dirty="0" smtClean="0"/>
              <a:t> </a:t>
            </a:r>
            <a:r>
              <a:rPr lang="en-US" sz="2400" dirty="0" err="1" smtClean="0"/>
              <a:t>luas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membunuh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organisme</a:t>
            </a:r>
            <a:r>
              <a:rPr lang="en-US" sz="2400" dirty="0" smtClean="0"/>
              <a:t> </a:t>
            </a:r>
            <a:r>
              <a:rPr lang="en-US" sz="2400" dirty="0" err="1" smtClean="0"/>
              <a:t>sasaran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Pestisida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menimbulkan</a:t>
            </a:r>
            <a:r>
              <a:rPr lang="en-US" sz="2400" dirty="0" smtClean="0"/>
              <a:t> </a:t>
            </a: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serius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di surface </a:t>
            </a:r>
            <a:r>
              <a:rPr lang="en-US" sz="2400" dirty="0" err="1" smtClean="0"/>
              <a:t>zona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groundwater. 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smtClean="0"/>
              <a:t>Ada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 </a:t>
            </a:r>
            <a:r>
              <a:rPr lang="en-US" sz="2400" dirty="0" err="1" smtClean="0"/>
              <a:t>mikroorganisme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degradasi</a:t>
            </a:r>
            <a:r>
              <a:rPr lang="en-US" sz="2400" dirty="0" smtClean="0"/>
              <a:t>  </a:t>
            </a:r>
            <a:r>
              <a:rPr lang="en-US" sz="2400" dirty="0" err="1" smtClean="0"/>
              <a:t>residu</a:t>
            </a:r>
            <a:r>
              <a:rPr lang="en-US" sz="2400" dirty="0" smtClean="0"/>
              <a:t> </a:t>
            </a:r>
            <a:r>
              <a:rPr lang="en-US" sz="2400" dirty="0" err="1" smtClean="0"/>
              <a:t>pestisida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i="1" dirty="0" err="1" smtClean="0"/>
              <a:t>Brevibacterium</a:t>
            </a:r>
            <a:r>
              <a:rPr lang="en-US" sz="2400" dirty="0" smtClean="0"/>
              <a:t> sp.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Microbacterium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esteraromaticum</a:t>
            </a:r>
            <a:r>
              <a:rPr lang="en-US" sz="2400" i="1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menghidrolisis</a:t>
            </a:r>
            <a:r>
              <a:rPr lang="en-US" sz="2400" dirty="0" smtClean="0"/>
              <a:t> </a:t>
            </a:r>
            <a:r>
              <a:rPr lang="en-US" sz="2400" dirty="0" err="1" smtClean="0"/>
              <a:t>ikatan</a:t>
            </a:r>
            <a:r>
              <a:rPr lang="en-US" sz="2400" dirty="0" smtClean="0"/>
              <a:t> P-O-C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fenamiphos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382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26158" y="252486"/>
            <a:ext cx="868680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i="1" dirty="0" err="1" smtClean="0"/>
              <a:t>Flavobacterium</a:t>
            </a:r>
            <a:r>
              <a:rPr lang="en-US" sz="2400" dirty="0" smtClean="0"/>
              <a:t> sp.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Pseudomonas </a:t>
            </a:r>
            <a:r>
              <a:rPr lang="en-US" sz="2400" i="1" dirty="0" err="1" smtClean="0"/>
              <a:t>diminuta</a:t>
            </a:r>
            <a:r>
              <a:rPr lang="en-US" sz="2400" i="1" dirty="0" smtClean="0"/>
              <a:t> </a:t>
            </a:r>
            <a:r>
              <a:rPr lang="en-US" sz="2400" dirty="0" smtClean="0"/>
              <a:t>yang </a:t>
            </a:r>
            <a:r>
              <a:rPr lang="en-US" sz="2400" dirty="0" err="1" smtClean="0"/>
              <a:t>diisolasi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r>
              <a:rPr lang="en-US" sz="2400" dirty="0" smtClean="0"/>
              <a:t> di  </a:t>
            </a:r>
            <a:r>
              <a:rPr lang="en-US" sz="2400" dirty="0" err="1" smtClean="0"/>
              <a:t>Philipina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USA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paration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Pemanfaatan</a:t>
            </a:r>
            <a:r>
              <a:rPr lang="en-US" sz="2400" dirty="0" smtClean="0"/>
              <a:t> </a:t>
            </a:r>
            <a:r>
              <a:rPr lang="en-US" sz="2400" dirty="0" err="1" smtClean="0"/>
              <a:t>mikroba</a:t>
            </a:r>
            <a:r>
              <a:rPr lang="en-US" sz="2400" dirty="0" smtClean="0"/>
              <a:t> </a:t>
            </a:r>
            <a:r>
              <a:rPr lang="en-US" sz="2400" dirty="0" err="1" smtClean="0"/>
              <a:t>pendegradasi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pestisida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berhasil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ekologi</a:t>
            </a:r>
            <a:r>
              <a:rPr lang="en-US" sz="2400" dirty="0" smtClean="0"/>
              <a:t>, </a:t>
            </a:r>
            <a:r>
              <a:rPr lang="en-US" sz="2400" dirty="0" err="1" smtClean="0"/>
              <a:t>fisiologi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biokimia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strain </a:t>
            </a:r>
            <a:r>
              <a:rPr lang="en-US" sz="2400" dirty="0" err="1" smtClean="0"/>
              <a:t>mikroba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. 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Cadusafos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mempengaruhi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gangguan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aktivitas</a:t>
            </a:r>
            <a:r>
              <a:rPr lang="en-US" sz="2400" dirty="0" smtClean="0"/>
              <a:t> </a:t>
            </a:r>
            <a:r>
              <a:rPr lang="en-US" sz="2400" dirty="0" err="1" smtClean="0"/>
              <a:t>asetilkolinesterase</a:t>
            </a:r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bakteri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mendegradasi</a:t>
            </a:r>
            <a:r>
              <a:rPr lang="en-US" sz="2400" dirty="0" smtClean="0"/>
              <a:t>  </a:t>
            </a:r>
            <a:r>
              <a:rPr lang="en-US" sz="2400" dirty="0" err="1" smtClean="0"/>
              <a:t>residu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/</a:t>
            </a:r>
            <a:r>
              <a:rPr lang="en-US" sz="2400" dirty="0" err="1" smtClean="0"/>
              <a:t>organophospat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err="1" smtClean="0"/>
              <a:t>Paparan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bertujuan</a:t>
            </a:r>
            <a:r>
              <a:rPr lang="en-US" sz="2400" dirty="0" smtClean="0"/>
              <a:t> </a:t>
            </a:r>
            <a:r>
              <a:rPr lang="en-US" sz="2400" dirty="0" err="1" smtClean="0"/>
              <a:t>isolasi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karakterisasi</a:t>
            </a:r>
            <a:r>
              <a:rPr lang="en-US" sz="2400" dirty="0" smtClean="0"/>
              <a:t> </a:t>
            </a:r>
            <a:r>
              <a:rPr lang="en-US" sz="2400" dirty="0" err="1" smtClean="0"/>
              <a:t>bakteri</a:t>
            </a:r>
            <a:r>
              <a:rPr lang="en-US" sz="2400" dirty="0" smtClean="0"/>
              <a:t> </a:t>
            </a:r>
            <a:r>
              <a:rPr lang="en-US" sz="2400" dirty="0" err="1" smtClean="0"/>
              <a:t>pendegradasi</a:t>
            </a:r>
            <a:r>
              <a:rPr lang="en-US" sz="2400" dirty="0" smtClean="0"/>
              <a:t> </a:t>
            </a:r>
            <a:r>
              <a:rPr lang="en-US" sz="2400" dirty="0" err="1" smtClean="0"/>
              <a:t>residu</a:t>
            </a:r>
            <a:r>
              <a:rPr lang="en-US" sz="2400" dirty="0" smtClean="0"/>
              <a:t>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 di </a:t>
            </a:r>
            <a:r>
              <a:rPr lang="en-US" sz="2400" dirty="0" err="1" smtClean="0"/>
              <a:t>tanah</a:t>
            </a:r>
            <a:r>
              <a:rPr lang="en-US" sz="2400" dirty="0" smtClean="0"/>
              <a:t>.  </a:t>
            </a:r>
          </a:p>
          <a:p>
            <a:pPr algn="just"/>
            <a:endParaRPr lang="en-US" sz="2400" dirty="0" smtClean="0"/>
          </a:p>
          <a:p>
            <a:pPr algn="just"/>
            <a:endParaRPr lang="en-US" sz="2400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53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6081" y="302567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Materials and methods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96081" y="995065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Pesticide and soil collection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1667749"/>
            <a:ext cx="4495799" cy="120032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dirty="0" err="1" smtClean="0"/>
              <a:t>Stok</a:t>
            </a:r>
            <a:r>
              <a:rPr lang="en-US" sz="2400" dirty="0" smtClean="0"/>
              <a:t>  pesticide : </a:t>
            </a:r>
            <a:r>
              <a:rPr lang="en-US" sz="2400" dirty="0" err="1" smtClean="0"/>
              <a:t>Cadusafos</a:t>
            </a:r>
            <a:r>
              <a:rPr lang="en-US" sz="2400" dirty="0" smtClean="0"/>
              <a:t> </a:t>
            </a:r>
            <a:r>
              <a:rPr lang="en-US" sz="2400" dirty="0"/>
              <a:t>(97.1%), </a:t>
            </a:r>
            <a:r>
              <a:rPr lang="en-US" sz="2400" dirty="0" err="1"/>
              <a:t>ethopropos</a:t>
            </a:r>
            <a:r>
              <a:rPr lang="en-US" sz="2400" dirty="0"/>
              <a:t> (97%), </a:t>
            </a:r>
            <a:r>
              <a:rPr lang="en-US" sz="2400" dirty="0" err="1"/>
              <a:t>fenamiphos</a:t>
            </a:r>
            <a:r>
              <a:rPr lang="en-US" sz="2400" dirty="0"/>
              <a:t> (98%), </a:t>
            </a:r>
            <a:r>
              <a:rPr lang="en-US" sz="2400" dirty="0" smtClean="0"/>
              <a:t>+ air </a:t>
            </a:r>
            <a:r>
              <a:rPr lang="en-US" sz="2400" dirty="0" err="1" smtClean="0"/>
              <a:t>destilasi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3200400"/>
            <a:ext cx="4495799" cy="83099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/>
              <a:t>isazofos</a:t>
            </a:r>
            <a:r>
              <a:rPr lang="en-US" sz="2400" dirty="0"/>
              <a:t> (95%), and </a:t>
            </a:r>
            <a:r>
              <a:rPr lang="en-US" sz="2400" dirty="0" err="1"/>
              <a:t>isofenphos</a:t>
            </a:r>
            <a:r>
              <a:rPr lang="en-US" sz="2400" dirty="0"/>
              <a:t> (98</a:t>
            </a:r>
            <a:r>
              <a:rPr lang="en-US" sz="2400" dirty="0" smtClean="0"/>
              <a:t>%) + </a:t>
            </a:r>
            <a:r>
              <a:rPr lang="en-US" sz="2400" dirty="0" err="1" smtClean="0"/>
              <a:t>metanol</a:t>
            </a:r>
            <a:endParaRPr lang="en-US" sz="24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105400" y="2197895"/>
            <a:ext cx="7620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19800" y="1806248"/>
            <a:ext cx="2667000" cy="83099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Autoclaf</a:t>
            </a:r>
            <a:r>
              <a:rPr lang="en-US" sz="2400" dirty="0" smtClean="0"/>
              <a:t> at 120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C for 15 </a:t>
            </a:r>
            <a:r>
              <a:rPr lang="en-US" sz="2400" dirty="0" err="1" smtClean="0"/>
              <a:t>menit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6019800" y="3200400"/>
            <a:ext cx="2819400" cy="83099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Sterilized by </a:t>
            </a:r>
            <a:r>
              <a:rPr lang="en-US" sz="2400" dirty="0" err="1" smtClean="0"/>
              <a:t>milipore</a:t>
            </a:r>
            <a:r>
              <a:rPr lang="en-US" sz="2400" dirty="0" smtClean="0"/>
              <a:t> </a:t>
            </a:r>
            <a:r>
              <a:rPr lang="en-US" sz="2400" dirty="0" err="1" smtClean="0"/>
              <a:t>filtere</a:t>
            </a:r>
            <a:endParaRPr lang="en-US" sz="24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105400" y="3615898"/>
            <a:ext cx="7620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66251" y="425491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Pestisida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konsentrasi</a:t>
            </a:r>
            <a:r>
              <a:rPr lang="en-US" sz="2400" dirty="0" smtClean="0"/>
              <a:t> 10 mg/l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381000" y="49530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tanah</a:t>
            </a:r>
            <a:r>
              <a:rPr lang="en-US" sz="2400" dirty="0" smtClean="0"/>
              <a:t> </a:t>
            </a:r>
            <a:r>
              <a:rPr lang="en-US" sz="2400" dirty="0" err="1" smtClean="0"/>
              <a:t>diambil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random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kedalam</a:t>
            </a:r>
            <a:r>
              <a:rPr lang="en-US" sz="2400" dirty="0" smtClean="0"/>
              <a:t> 10 cm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lokasi</a:t>
            </a:r>
            <a:r>
              <a:rPr lang="en-US" sz="2400" dirty="0" smtClean="0"/>
              <a:t>. </a:t>
            </a:r>
            <a:r>
              <a:rPr lang="en-US" sz="2400" dirty="0" err="1" smtClean="0"/>
              <a:t>Sampel</a:t>
            </a:r>
            <a:r>
              <a:rPr lang="en-US" sz="2400" dirty="0" smtClean="0"/>
              <a:t> </a:t>
            </a:r>
            <a:r>
              <a:rPr lang="en-US" sz="2400" dirty="0" err="1" smtClean="0"/>
              <a:t>dimasukkan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kantung</a:t>
            </a:r>
            <a:r>
              <a:rPr lang="en-US" sz="2400" dirty="0" smtClean="0"/>
              <a:t> </a:t>
            </a:r>
            <a:r>
              <a:rPr lang="en-US" sz="2400" dirty="0" err="1" smtClean="0"/>
              <a:t>plastik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selanjutnya</a:t>
            </a:r>
            <a:r>
              <a:rPr lang="en-US" sz="2400" dirty="0" smtClean="0"/>
              <a:t> </a:t>
            </a:r>
            <a:r>
              <a:rPr lang="en-US" sz="2400" dirty="0" err="1" smtClean="0"/>
              <a:t>ditaruh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ice box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635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6F94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</TotalTime>
  <Words>1945</Words>
  <Application>Microsoft Office PowerPoint</Application>
  <PresentationFormat>On-screen Show (4:3)</PresentationFormat>
  <Paragraphs>215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ismail - [2010]</cp:lastModifiedBy>
  <cp:revision>53</cp:revision>
  <dcterms:created xsi:type="dcterms:W3CDTF">2013-06-24T20:51:47Z</dcterms:created>
  <dcterms:modified xsi:type="dcterms:W3CDTF">2013-07-18T16:31:19Z</dcterms:modified>
</cp:coreProperties>
</file>