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32" y="16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5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8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3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4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4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6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4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5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1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D0D26-5177-4983-9810-5856912F1C0B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067D9-ABC8-460B-B234-3BE4AC1C1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Gambar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inositosis.pptx" TargetMode="External"/><Relationship Id="rId2" Type="http://schemas.openxmlformats.org/officeDocument/2006/relationships/hyperlink" Target="Mekanisme%20TAP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07398"/>
              </p:ext>
            </p:extLst>
          </p:nvPr>
        </p:nvGraphicFramePr>
        <p:xfrm>
          <a:off x="76200" y="971548"/>
          <a:ext cx="8991600" cy="494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895600"/>
                <a:gridCol w="3505200"/>
              </a:tblGrid>
              <a:tr h="443163">
                <a:tc rowSpan="4"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Struktur</a:t>
                      </a:r>
                      <a:endParaRPr lang="en-US" sz="4000" dirty="0" smtClean="0">
                        <a:latin typeface="Book Antiqua" pitchFamily="18" charset="0"/>
                      </a:endParaRPr>
                    </a:p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4000" dirty="0" smtClean="0">
                          <a:latin typeface="Book Antiqua" pitchFamily="18" charset="0"/>
                        </a:rPr>
                        <a:t> Plasma</a:t>
                      </a:r>
                      <a:endParaRPr lang="en-US" sz="4000" dirty="0">
                        <a:latin typeface="Book Antiqu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1. Lipid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a.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Fosfolipid</a:t>
                      </a:r>
                      <a:endParaRPr lang="en-US" sz="20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b.Glikolipid</a:t>
                      </a:r>
                      <a:endParaRPr lang="en-US" sz="20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c.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Lipoprtein</a:t>
                      </a:r>
                      <a:endParaRPr lang="en-US" sz="20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d.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Kolesterol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(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Mamalia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)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443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2. Protein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a.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Ekstrinsik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(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Periferal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)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b.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Instrinsik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(Integral)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443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  <a:hlinkClick r:id="rId2" action="ppaction://hlinkpres?slideindex=1&amp;slidetitle="/>
                        </a:rPr>
                        <a:t>3. </a:t>
                      </a:r>
                      <a:r>
                        <a:rPr lang="en-US" sz="2000" b="1" dirty="0" err="1" smtClean="0">
                          <a:latin typeface="Book Antiqua" pitchFamily="18" charset="0"/>
                          <a:hlinkClick r:id="rId2" action="ppaction://hlinkpres?slideindex=1&amp;slidetitle="/>
                        </a:rPr>
                        <a:t>Hidrat</a:t>
                      </a:r>
                      <a:r>
                        <a:rPr lang="en-US" sz="2000" b="1" baseline="0" dirty="0" smtClean="0">
                          <a:latin typeface="Book Antiqua" pitchFamily="18" charset="0"/>
                          <a:hlinkClick r:id="rId2" action="ppaction://hlinkpres?slideindex=1&amp;slidetitle="/>
                        </a:rPr>
                        <a:t>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  <a:hlinkClick r:id="rId2" action="ppaction://hlinkpres?slideindex=1&amp;slidetitle="/>
                        </a:rPr>
                        <a:t>Arang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a.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Melekat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pada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Protein</a:t>
                      </a: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Periferal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: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Glikoprotein</a:t>
                      </a:r>
                      <a:endParaRPr lang="en-US" sz="2000" b="1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b.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Melekat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pada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Lipid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</a:t>
                      </a:r>
                    </a:p>
                    <a:p>
                      <a:pPr marL="0" indent="0">
                        <a:lnSpc>
                          <a:spcPct val="79000"/>
                        </a:lnSpc>
                        <a:buNone/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bagian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luar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: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Glikolipid</a:t>
                      </a:r>
                      <a:endParaRPr lang="en-US" sz="2000" b="1" baseline="0" dirty="0" smtClean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7840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4.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Plasma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Organisme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Termofilik</a:t>
                      </a:r>
                      <a:endParaRPr lang="en-US" sz="2000" b="1" baseline="0" dirty="0" smtClean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a. Bilayer lipid 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monolayer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    lipid (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modifikasi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ikatan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 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kovalen</a:t>
                      </a:r>
                      <a:r>
                        <a:rPr lang="en-US" sz="20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latin typeface="Book Antiqua" pitchFamily="18" charset="0"/>
                        </a:rPr>
                        <a:t>antar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fraksi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lipid)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b.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Homeoviscous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: 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pengaturan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plasma  (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mempertahan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-     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kan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derajad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viskositas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79000"/>
                        </a:lnSpc>
                      </a:pP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utk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tahan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suhu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2000" b="1" baseline="0" dirty="0" err="1" smtClean="0">
                          <a:latin typeface="Book Antiqua" pitchFamily="18" charset="0"/>
                        </a:rPr>
                        <a:t>tinggi</a:t>
                      </a:r>
                      <a:r>
                        <a:rPr lang="en-US" sz="2000" b="1" baseline="0" dirty="0" smtClean="0">
                          <a:latin typeface="Book Antiqua" pitchFamily="18" charset="0"/>
                        </a:rPr>
                        <a:t>) </a:t>
                      </a:r>
                      <a:endParaRPr lang="en-US" sz="2000" b="1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7340956" y="2362200"/>
            <a:ext cx="2028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7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147799"/>
              </p:ext>
            </p:extLst>
          </p:nvPr>
        </p:nvGraphicFramePr>
        <p:xfrm>
          <a:off x="76200" y="297180"/>
          <a:ext cx="8991600" cy="663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895600"/>
                <a:gridCol w="3505200"/>
              </a:tblGrid>
              <a:tr h="443163">
                <a:tc rowSpan="4"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Struktur</a:t>
                      </a:r>
                      <a:endParaRPr lang="en-US" sz="4000" dirty="0" smtClean="0">
                        <a:latin typeface="Book Antiqua" pitchFamily="18" charset="0"/>
                      </a:endParaRPr>
                    </a:p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4000" dirty="0" smtClean="0">
                          <a:latin typeface="Book Antiqua" pitchFamily="18" charset="0"/>
                        </a:rPr>
                        <a:t> Plasma</a:t>
                      </a:r>
                      <a:endParaRPr lang="en-US" sz="4000" dirty="0">
                        <a:latin typeface="Book Antiqu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5.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Plasma</a:t>
                      </a: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Sebagai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Alat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Transportasi</a:t>
                      </a:r>
                      <a:endParaRPr lang="en-US" sz="1300" b="1" dirty="0" smtClean="0"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a. Transport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Pasif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1)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Difusi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sederhana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2)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Difusi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dgn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fasilitas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a)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Unipor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: 1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sisi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ke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sisi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lain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b)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Kontraspor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: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searah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    (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simpor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berlawanan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   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arah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(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antipor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)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b. Transport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Aktif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1) </a:t>
                      </a:r>
                      <a:r>
                        <a:rPr lang="en-US" sz="1300" b="1" baseline="0" dirty="0" smtClean="0">
                          <a:solidFill>
                            <a:srgbClr val="FFFF00"/>
                          </a:solidFill>
                          <a:latin typeface="Book Antiqua" pitchFamily="18" charset="0"/>
                          <a:hlinkClick r:id="rId2" action="ppaction://hlinkpres?slideindex=1&amp;slidetitle="/>
                        </a:rPr>
                        <a:t>Primer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: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perlu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bantuan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ATP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2)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Skunder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: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tergantung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pada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potensial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/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gradien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ion</a:t>
                      </a:r>
                    </a:p>
                  </a:txBody>
                  <a:tcPr/>
                </a:tc>
              </a:tr>
              <a:tr h="6035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6.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Pengangkutan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Makromolekul</a:t>
                      </a:r>
                      <a:endParaRPr lang="en-US" sz="1300" b="1" dirty="0" smtClean="0"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b="1" baseline="0" dirty="0" smtClean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9538" indent="-109538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lphaLcPeriod"/>
                        <a:tabLst>
                          <a:tab pos="177800" algn="l"/>
                        </a:tabLst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Endositosis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: 1)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Fagositosis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                   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smtClean="0">
                          <a:latin typeface="Book Antiqua" pitchFamily="18" charset="0"/>
                          <a:hlinkClick r:id="rId3" action="ppaction://hlinkpres?slideindex=1&amp;slidetitle="/>
                        </a:rPr>
                        <a:t>2</a:t>
                      </a:r>
                      <a:r>
                        <a:rPr lang="en-US" sz="1300" b="1" baseline="0" dirty="0" smtClean="0">
                          <a:latin typeface="Book Antiqua" pitchFamily="18" charset="0"/>
                          <a:hlinkClick r:id="rId3" action="ppaction://hlinkpres?slideindex=1&amp;slidetitle="/>
                        </a:rPr>
                        <a:t>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  <a:hlinkClick r:id="rId3" action="ppaction://hlinkpres?slideindex=1&amp;slidetitle="/>
                        </a:rPr>
                        <a:t>Pinositosis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b.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Eksositosis</a:t>
                      </a:r>
                      <a:endParaRPr lang="en-US" sz="1300" b="1" dirty="0" smtClean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44316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7.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Permukaan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  </a:t>
                      </a: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   </a:t>
                      </a:r>
                      <a:endParaRPr lang="en-US" sz="13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a.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Sebagai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 Antigen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dirty="0" smtClean="0">
                          <a:latin typeface="Book Antiqua" pitchFamily="18" charset="0"/>
                        </a:rPr>
                        <a:t>    1) Antigen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Gol</a:t>
                      </a:r>
                      <a:r>
                        <a:rPr lang="en-US" sz="1300" b="1" dirty="0" smtClean="0">
                          <a:latin typeface="Book Antiqua" pitchFamily="18" charset="0"/>
                        </a:rPr>
                        <a:t>. </a:t>
                      </a:r>
                      <a:r>
                        <a:rPr lang="en-US" sz="1300" b="1" dirty="0" err="1" smtClean="0">
                          <a:latin typeface="Book Antiqua" pitchFamily="18" charset="0"/>
                        </a:rPr>
                        <a:t>Darah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ABO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A, B, A&amp;B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H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2) Antigen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Gol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.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Darah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MN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    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Faktor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genetik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: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homosigot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 MM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NN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heterosigot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MN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  3)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Antigan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3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300" b="1" baseline="0" dirty="0" err="1" smtClean="0">
                          <a:latin typeface="Book Antiqua" pitchFamily="18" charset="0"/>
                        </a:rPr>
                        <a:t>Jaringan</a:t>
                      </a:r>
                      <a:endParaRPr lang="en-US" sz="1300" b="1" baseline="0" dirty="0" smtClean="0">
                        <a:latin typeface="Book Antiqua" pitchFamily="18" charset="0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Antigen H-2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berupa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antigen yang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kuat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tikus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yang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berperan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terjadinya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imunitas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b. </a:t>
                      </a:r>
                      <a:r>
                        <a:rPr lang="en-US" sz="1300" b="1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300" b="1" kern="120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Reseptor</a:t>
                      </a:r>
                      <a:endParaRPr lang="en-US" sz="1300" b="1" kern="1200" dirty="0" smtClean="0">
                        <a:solidFill>
                          <a:schemeClr val="dk1"/>
                        </a:solidFill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Protein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berfungsi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sbg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Reseptor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yg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dpt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menerima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/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mengenal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zat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tertentu</a:t>
                      </a:r>
                      <a:endParaRPr lang="en-US" sz="1300" b="1" kern="1200" baseline="0" dirty="0" smtClean="0">
                        <a:solidFill>
                          <a:schemeClr val="dk1"/>
                        </a:solidFill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1)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Limfosit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T (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Limfoid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Primerm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&amp; 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Sekunder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peka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thd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antigen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parasit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 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sbg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imunitas</a:t>
                      </a:r>
                      <a:endParaRPr lang="en-US" sz="1300" b="1" kern="1200" baseline="0" dirty="0" smtClean="0">
                        <a:solidFill>
                          <a:schemeClr val="dk1"/>
                        </a:solidFill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2)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Limfosit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B</a:t>
                      </a:r>
                    </a:p>
                    <a:p>
                      <a:pPr marL="0" indent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pembentukan</a:t>
                      </a:r>
                      <a:r>
                        <a:rPr lang="en-US" sz="1300" b="1" kern="1200" baseline="0" dirty="0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antibodi</a:t>
                      </a:r>
                      <a:endParaRPr lang="en-US" sz="1300" b="1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  <a:tr h="443163">
                <a:tc vMerge="1">
                  <a:txBody>
                    <a:bodyPr/>
                    <a:lstStyle/>
                    <a:p>
                      <a:pPr algn="ctr"/>
                      <a:endParaRPr lang="en-US" sz="4000" dirty="0">
                        <a:latin typeface="Book Antiqu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Book Antiqua" pitchFamily="18" charset="0"/>
                        </a:rPr>
                        <a:t>8. </a:t>
                      </a:r>
                      <a:r>
                        <a:rPr lang="en-US" sz="1400" b="1" dirty="0" err="1" smtClean="0">
                          <a:latin typeface="Book Antiqua" pitchFamily="18" charset="0"/>
                        </a:rPr>
                        <a:t>Hubungan</a:t>
                      </a:r>
                      <a:r>
                        <a:rPr lang="en-US" sz="14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latin typeface="Book Antiqua" pitchFamily="18" charset="0"/>
                        </a:rPr>
                        <a:t>Antar</a:t>
                      </a:r>
                      <a:r>
                        <a:rPr lang="en-US" sz="14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400" b="1" dirty="0" err="1" smtClean="0">
                          <a:latin typeface="Book Antiqua" pitchFamily="18" charset="0"/>
                        </a:rPr>
                        <a:t>Sel</a:t>
                      </a:r>
                      <a:endParaRPr lang="en-US" sz="1400" dirty="0" smtClean="0"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Book Antiqua" pitchFamily="18" charset="0"/>
                        </a:rPr>
                        <a:t>a. </a:t>
                      </a:r>
                      <a:r>
                        <a:rPr lang="en-US" sz="1400" b="1" dirty="0" err="1" smtClean="0">
                          <a:latin typeface="Book Antiqua" pitchFamily="18" charset="0"/>
                        </a:rPr>
                        <a:t>Desmosom</a:t>
                      </a:r>
                      <a:endParaRPr lang="en-US" sz="1400" dirty="0" smtClean="0">
                        <a:latin typeface="Book Antiqu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Book Antiqua" pitchFamily="18" charset="0"/>
                        </a:rPr>
                        <a:t>b. Gap Junction (Nexus)</a:t>
                      </a:r>
                      <a:endParaRPr lang="en-US" sz="1400" dirty="0" smtClean="0">
                        <a:latin typeface="Book Antiqua" pitchFamily="18" charset="0"/>
                      </a:endParaRP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Book Antiqua" pitchFamily="18" charset="0"/>
                        </a:rPr>
                        <a:t>c. Tight Junction (Sealing Junction)</a:t>
                      </a:r>
                      <a:endParaRPr lang="en-US" sz="1400" dirty="0" smtClean="0"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Book Antiqu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97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635455"/>
              </p:ext>
            </p:extLst>
          </p:nvPr>
        </p:nvGraphicFramePr>
        <p:xfrm>
          <a:off x="76200" y="152400"/>
          <a:ext cx="8991600" cy="662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895600"/>
                <a:gridCol w="3505200"/>
              </a:tblGrid>
              <a:tr h="662940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Struktur</a:t>
                      </a:r>
                      <a:endParaRPr lang="en-US" sz="4000" dirty="0" smtClean="0">
                        <a:latin typeface="Book Antiqua" pitchFamily="18" charset="0"/>
                      </a:endParaRPr>
                    </a:p>
                    <a:p>
                      <a:pPr algn="ctr"/>
                      <a:r>
                        <a:rPr lang="en-US" sz="4000" dirty="0" err="1" smtClean="0">
                          <a:latin typeface="Book Antiqua" pitchFamily="18" charset="0"/>
                        </a:rPr>
                        <a:t>Membran</a:t>
                      </a:r>
                      <a:r>
                        <a:rPr lang="en-US" sz="4000" dirty="0" smtClean="0">
                          <a:latin typeface="Book Antiqua" pitchFamily="18" charset="0"/>
                        </a:rPr>
                        <a:t> Plasma</a:t>
                      </a:r>
                      <a:endParaRPr lang="en-US" sz="4000" dirty="0">
                        <a:latin typeface="Book Antiqua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Book Antiqua" pitchFamily="18" charset="0"/>
                        </a:rPr>
                        <a:t>8. </a:t>
                      </a:r>
                      <a:r>
                        <a:rPr lang="en-US" sz="1800" b="1" dirty="0" err="1" smtClean="0">
                          <a:latin typeface="Book Antiqua" pitchFamily="18" charset="0"/>
                        </a:rPr>
                        <a:t>Hubungan</a:t>
                      </a:r>
                      <a:r>
                        <a:rPr lang="en-US" sz="18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</a:rPr>
                        <a:t>Antar</a:t>
                      </a:r>
                      <a:r>
                        <a:rPr lang="en-US" sz="1800" b="1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800" b="1" dirty="0" err="1" smtClean="0">
                          <a:latin typeface="Book Antiqua" pitchFamily="18" charset="0"/>
                        </a:rPr>
                        <a:t>Sel</a:t>
                      </a:r>
                      <a:endParaRPr lang="en-US" sz="1800" dirty="0" smtClean="0">
                        <a:latin typeface="Book Antiqua" pitchFamily="18" charset="0"/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Book Antiqu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7800" marR="0" indent="-17780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eriod"/>
                        <a:tabLst/>
                        <a:defRPr/>
                      </a:pPr>
                      <a:r>
                        <a:rPr lang="en-US" sz="1600" b="1" dirty="0" err="1" smtClean="0">
                          <a:latin typeface="Book Antiqua" pitchFamily="18" charset="0"/>
                        </a:rPr>
                        <a:t>Desmosom</a:t>
                      </a:r>
                      <a:endParaRPr lang="en-US" sz="1600" b="1" dirty="0" smtClean="0">
                        <a:latin typeface="Book Antiqu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Hubungan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antar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untuk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melekatkan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dengan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lain</a:t>
                      </a:r>
                      <a:r>
                        <a:rPr lang="en-US" sz="1600" b="1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    1) Belt 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Desmosom</a:t>
                      </a:r>
                      <a:r>
                        <a:rPr lang="en-US" sz="1600" b="1" dirty="0" smtClean="0">
                          <a:latin typeface="Book Antiqua" pitchFamily="18" charset="0"/>
                        </a:rPr>
                        <a:t> (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filamen</a:t>
                      </a:r>
                      <a:r>
                        <a:rPr lang="en-US" sz="1600" b="1" dirty="0" smtClean="0">
                          <a:latin typeface="Book Antiqua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    2) Spot 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Desmosom</a:t>
                      </a:r>
                      <a:r>
                        <a:rPr lang="en-US" sz="1600" b="1" dirty="0" smtClean="0">
                          <a:latin typeface="Book Antiqua" pitchFamily="18" charset="0"/>
                        </a:rPr>
                        <a:t> (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kancing</a:t>
                      </a:r>
                      <a:r>
                        <a:rPr lang="en-US" sz="1600" b="1" dirty="0" smtClean="0">
                          <a:latin typeface="Book Antiqua" pitchFamily="18" charset="0"/>
                        </a:rPr>
                        <a:t>)</a:t>
                      </a:r>
                      <a:endParaRPr lang="en-US" sz="1600" dirty="0" smtClean="0">
                        <a:latin typeface="Book Antiqua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b. Gap Junction (Nexus)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dirty="0" err="1" smtClean="0">
                          <a:latin typeface="Book Antiqua" pitchFamily="18" charset="0"/>
                        </a:rPr>
                        <a:t>Hubungan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bertetangga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terdiri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sepasang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kepingan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(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terdapat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saluran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penghubung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antar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sel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Fungsi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Book Antiqua" pitchFamily="18" charset="0"/>
                        </a:rPr>
                        <a:t>untuk</a:t>
                      </a: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1)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komunikasi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antar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sel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tetangga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2)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lewatnya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ion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metabolit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3)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lintasan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arus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listrik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tegangan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rendah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alirkan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rangsang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4)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pemerataan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sebaran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zat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koordinasi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gerakan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5)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tempat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lewat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zat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induktor</a:t>
                      </a:r>
                      <a:endParaRPr lang="en-US" sz="1600" dirty="0" smtClean="0">
                        <a:latin typeface="Book Antiqua" pitchFamily="18" charset="0"/>
                      </a:endParaRP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c.  Tight Junction (Sealing 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Book Antiqua" pitchFamily="18" charset="0"/>
                        </a:rPr>
                        <a:t>     Junction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 smtClean="0">
                          <a:latin typeface="Book Antiqua" pitchFamily="18" charset="0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hubungan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dua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sel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yang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rapat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patri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.   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Fungsinya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: 1)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penghalang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merembesnya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zat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molekul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besar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barier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permeabilitas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2)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menyebabkan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terjadinya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beda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potensial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antara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dua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permukaan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membran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plasma,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3)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melekatnya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sel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tetangga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agar  </a:t>
                      </a:r>
                    </a:p>
                    <a:p>
                      <a:pPr fontAlgn="t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   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kuat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kokoh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Book Antiqua" pitchFamily="18" charset="0"/>
                          <a:ea typeface="+mn-ea"/>
                          <a:cs typeface="+mn-cs"/>
                        </a:rPr>
                        <a:t>tempatnya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/>
                        <a:latin typeface="Book Antiqua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781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522</Words>
  <Application>Microsoft Office PowerPoint</Application>
  <PresentationFormat>On-screen Show (4:3)</PresentationFormat>
  <Paragraphs>111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 Membran Plasma</dc:title>
  <dc:creator>Asus</dc:creator>
  <cp:lastModifiedBy>Asus</cp:lastModifiedBy>
  <cp:revision>26</cp:revision>
  <dcterms:created xsi:type="dcterms:W3CDTF">2015-10-07T14:55:01Z</dcterms:created>
  <dcterms:modified xsi:type="dcterms:W3CDTF">2015-10-08T04:04:34Z</dcterms:modified>
</cp:coreProperties>
</file>