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9" r:id="rId2"/>
    <p:sldId id="261" r:id="rId3"/>
    <p:sldId id="260" r:id="rId4"/>
    <p:sldId id="262" r:id="rId5"/>
    <p:sldId id="256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3" r:id="rId14"/>
    <p:sldId id="275" r:id="rId15"/>
    <p:sldId id="276" r:id="rId16"/>
    <p:sldId id="277" r:id="rId17"/>
    <p:sldId id="278" r:id="rId18"/>
    <p:sldId id="280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D783D-2F18-413F-9B3D-785F79ECF376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E54C-6C78-464B-9F5A-015ADB6BE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8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5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1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7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4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9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0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4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5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2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2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8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BED6B-187D-45D2-92A3-14BE78A1B14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8B77-17A8-46DA-93F2-F081EB0AC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MEMBRAN PLASMA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4830763"/>
          </a:xfrm>
        </p:spPr>
        <p:txBody>
          <a:bodyPr>
            <a:normAutofit fontScale="25000" lnSpcReduction="20000"/>
          </a:bodyPr>
          <a:lstStyle/>
          <a:p>
            <a:pPr marL="463550" indent="-463550" algn="just">
              <a:buAutoNum type="alphaUcPeriod"/>
            </a:pPr>
            <a:r>
              <a:rPr lang="en-US" sz="16000" b="1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16000" b="1" dirty="0" err="1" smtClean="0">
                <a:latin typeface="Book Antiqua" pitchFamily="18" charset="0"/>
                <a:cs typeface="Arial" pitchFamily="34" charset="0"/>
              </a:rPr>
              <a:t>Definisi</a:t>
            </a:r>
            <a:r>
              <a:rPr lang="en-US" sz="16000" b="1" dirty="0" smtClean="0">
                <a:latin typeface="Book Antiqua" pitchFamily="18" charset="0"/>
                <a:cs typeface="Arial" pitchFamily="34" charset="0"/>
              </a:rPr>
              <a:t> </a:t>
            </a:r>
            <a:endParaRPr lang="en-US" sz="16000" b="1" dirty="0" smtClean="0">
              <a:latin typeface="Book Antiqua" pitchFamily="18" charset="0"/>
              <a:cs typeface="Arial" pitchFamily="34" charset="0"/>
            </a:endParaRPr>
          </a:p>
          <a:p>
            <a:pPr marL="463550" indent="0" algn="just">
              <a:buNone/>
            </a:pPr>
            <a:endParaRPr lang="en-US" sz="9600" dirty="0" smtClean="0">
              <a:latin typeface="Book Antiqua" pitchFamily="18" charset="0"/>
              <a:cs typeface="Arial" pitchFamily="34" charset="0"/>
            </a:endParaRPr>
          </a:p>
          <a:p>
            <a:pPr marL="682625" indent="0" algn="just">
              <a:buNone/>
            </a:pP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M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embran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pembungkus sel 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b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erupa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struktur 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lembut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, lentur dan tipis yang 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tebalnya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hanya 7,5-10 nm. </a:t>
            </a:r>
            <a:endParaRPr lang="en-US" sz="14400" dirty="0" smtClean="0">
              <a:latin typeface="Book Antiqua" pitchFamily="18" charset="0"/>
              <a:cs typeface="Arial" pitchFamily="34" charset="0"/>
            </a:endParaRPr>
          </a:p>
          <a:p>
            <a:pPr marL="682625" indent="0" algn="just">
              <a:buNone/>
            </a:pP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Semua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sel 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(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hewan </a:t>
            </a:r>
            <a:r>
              <a:rPr lang="en-US" sz="14400" dirty="0" err="1" smtClean="0">
                <a:latin typeface="Book Antiqua" pitchFamily="18" charset="0"/>
                <a:cs typeface="Arial" pitchFamily="34" charset="0"/>
              </a:rPr>
              <a:t>dan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tumbuhan</a:t>
            </a:r>
            <a:r>
              <a:rPr lang="en-US" sz="14400" dirty="0">
                <a:latin typeface="Book Antiqua" pitchFamily="18" charset="0"/>
                <a:cs typeface="Arial" pitchFamily="34" charset="0"/>
              </a:rPr>
              <a:t>)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memiliki membran 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plasma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, </a:t>
            </a:r>
            <a:r>
              <a:rPr lang="en-US" sz="14400" dirty="0" err="1" smtClean="0">
                <a:latin typeface="Book Antiqua" pitchFamily="18" charset="0"/>
                <a:cs typeface="Arial" pitchFamily="34" charset="0"/>
              </a:rPr>
              <a:t>tapi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sel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tumbuhan 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masih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dilapisi  </a:t>
            </a:r>
            <a:r>
              <a:rPr lang="en-US" sz="14400" b="1" dirty="0" err="1" smtClean="0">
                <a:latin typeface="Book Antiqua" pitchFamily="18" charset="0"/>
                <a:cs typeface="Arial" pitchFamily="34" charset="0"/>
              </a:rPr>
              <a:t>dinding</a:t>
            </a:r>
            <a:r>
              <a:rPr lang="en-US" sz="14400" b="1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14400" b="1" dirty="0" err="1" smtClean="0">
                <a:latin typeface="Book Antiqua" pitchFamily="18" charset="0"/>
                <a:cs typeface="Arial" pitchFamily="34" charset="0"/>
              </a:rPr>
              <a:t>sel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 (</a:t>
            </a:r>
            <a:r>
              <a:rPr lang="en-US" sz="14400" dirty="0" err="1" smtClean="0">
                <a:latin typeface="Book Antiqua" pitchFamily="18" charset="0"/>
                <a:cs typeface="Arial" pitchFamily="34" charset="0"/>
              </a:rPr>
              <a:t>bagian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14400" dirty="0" err="1" smtClean="0">
                <a:latin typeface="Book Antiqua" pitchFamily="18" charset="0"/>
                <a:cs typeface="Arial" pitchFamily="34" charset="0"/>
              </a:rPr>
              <a:t>luar</a:t>
            </a:r>
            <a:r>
              <a:rPr lang="en-US" sz="14400" dirty="0" smtClean="0">
                <a:latin typeface="Book Antiqua" pitchFamily="18" charset="0"/>
                <a:cs typeface="Arial" pitchFamily="34" charset="0"/>
              </a:rPr>
              <a:t>) </a:t>
            </a:r>
            <a:r>
              <a:rPr lang="id-ID" sz="14400" dirty="0" smtClean="0">
                <a:latin typeface="Book Antiqua" pitchFamily="18" charset="0"/>
                <a:cs typeface="Arial" pitchFamily="34" charset="0"/>
              </a:rPr>
              <a:t>sedangkan </a:t>
            </a:r>
            <a:r>
              <a:rPr lang="id-ID" sz="14400" dirty="0">
                <a:latin typeface="Book Antiqua" pitchFamily="18" charset="0"/>
                <a:cs typeface="Arial" pitchFamily="34" charset="0"/>
              </a:rPr>
              <a:t>pada sel hewan tidak. </a:t>
            </a:r>
            <a:endParaRPr lang="en-US" sz="14400" dirty="0" smtClean="0">
              <a:latin typeface="Book Antiqua" pitchFamily="18" charset="0"/>
              <a:cs typeface="Arial" pitchFamily="34" charset="0"/>
            </a:endParaRPr>
          </a:p>
          <a:p>
            <a:pPr marL="519113" indent="0" algn="just">
              <a:buNone/>
            </a:pPr>
            <a:r>
              <a:rPr lang="id-ID" sz="4000" dirty="0">
                <a:latin typeface="Book Antiqua" pitchFamily="18" charset="0"/>
                <a:cs typeface="Arial" pitchFamily="34" charset="0"/>
              </a:rPr>
              <a:t/>
            </a:r>
            <a:br>
              <a:rPr lang="id-ID" sz="4000" dirty="0">
                <a:latin typeface="Book Antiqua" pitchFamily="18" charset="0"/>
                <a:cs typeface="Arial" pitchFamily="34" charset="0"/>
              </a:rPr>
            </a:br>
            <a:endParaRPr lang="en-US" sz="4000" b="1" dirty="0"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7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Book Antiqua" pitchFamily="18" charset="0"/>
              </a:rPr>
              <a:t>Struktur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Membran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menurut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br>
              <a:rPr lang="en-US" sz="3200" b="1" dirty="0" smtClean="0">
                <a:latin typeface="Book Antiqua" pitchFamily="18" charset="0"/>
              </a:rPr>
            </a:br>
            <a:r>
              <a:rPr lang="id-ID" sz="3200" b="1" dirty="0" smtClean="0">
                <a:latin typeface="Book Antiqua" pitchFamily="18" charset="0"/>
              </a:rPr>
              <a:t>Danielli </a:t>
            </a:r>
            <a:r>
              <a:rPr lang="en-US" sz="3200" b="1" dirty="0">
                <a:latin typeface="Book Antiqua" pitchFamily="18" charset="0"/>
              </a:rPr>
              <a:t>&amp;</a:t>
            </a:r>
            <a:r>
              <a:rPr lang="id-ID" sz="3200" b="1" dirty="0" smtClean="0">
                <a:latin typeface="Book Antiqua" pitchFamily="18" charset="0"/>
              </a:rPr>
              <a:t> </a:t>
            </a:r>
            <a:r>
              <a:rPr lang="id-ID" sz="3200" b="1" dirty="0">
                <a:latin typeface="Book Antiqua" pitchFamily="18" charset="0"/>
              </a:rPr>
              <a:t>Davson</a:t>
            </a:r>
            <a:endParaRPr lang="en-US" sz="3200" b="1" dirty="0">
              <a:latin typeface="Book Antiqua" pitchFamily="18" charset="0"/>
            </a:endParaRPr>
          </a:p>
        </p:txBody>
      </p:sp>
      <p:pic>
        <p:nvPicPr>
          <p:cNvPr id="4098" name="Picture 2" descr="http://2.bp.blogspot.com/-Obz7qb8Se9M/TtJWPZ4wjKI/AAAAAAAAAOk/uMAuHMyYpnQ/s1600/000n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18147"/>
            <a:ext cx="5867400" cy="387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70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Book Antiqua" pitchFamily="18" charset="0"/>
              </a:rPr>
              <a:t>4. </a:t>
            </a:r>
            <a:r>
              <a:rPr lang="en-US" sz="3600" b="1" dirty="0">
                <a:latin typeface="Book Antiqua" pitchFamily="18" charset="0"/>
              </a:rPr>
              <a:t>Robertson, J.D. (1950)</a:t>
            </a:r>
            <a:endParaRPr lang="en-US" sz="36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7848600" cy="4525963"/>
          </a:xfrm>
        </p:spPr>
        <p:txBody>
          <a:bodyPr>
            <a:normAutofit/>
          </a:bodyPr>
          <a:lstStyle/>
          <a:p>
            <a:pPr marL="519113" indent="0" algn="just">
              <a:buNone/>
            </a:pPr>
            <a:r>
              <a:rPr lang="en-US" sz="3600" dirty="0" err="1" smtClean="0">
                <a:latin typeface="Book Antiqua" pitchFamily="18" charset="0"/>
              </a:rPr>
              <a:t>Membran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>
                <a:latin typeface="Book Antiqua" pitchFamily="18" charset="0"/>
              </a:rPr>
              <a:t>plasma </a:t>
            </a:r>
            <a:r>
              <a:rPr lang="en-US" sz="3600" dirty="0" err="1">
                <a:latin typeface="Book Antiqua" pitchFamily="18" charset="0"/>
              </a:rPr>
              <a:t>memperlihatkan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trilaminar</a:t>
            </a:r>
            <a:r>
              <a:rPr lang="en-US" sz="3600" dirty="0">
                <a:latin typeface="Book Antiqua" pitchFamily="18" charset="0"/>
              </a:rPr>
              <a:t> (</a:t>
            </a:r>
            <a:r>
              <a:rPr lang="en-US" sz="3600" dirty="0" err="1">
                <a:latin typeface="Book Antiqua" pitchFamily="18" charset="0"/>
              </a:rPr>
              <a:t>tiga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).  </a:t>
            </a:r>
            <a:r>
              <a:rPr lang="en-US" sz="3600" dirty="0" err="1">
                <a:latin typeface="Book Antiqua" pitchFamily="18" charset="0"/>
              </a:rPr>
              <a:t>Dua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luar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merupakan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 yang </a:t>
            </a:r>
            <a:r>
              <a:rPr lang="en-US" sz="3600" dirty="0" err="1">
                <a:latin typeface="Book Antiqua" pitchFamily="18" charset="0"/>
              </a:rPr>
              <a:t>gelap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bersifat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b="1" dirty="0" err="1">
                <a:latin typeface="Book Antiqua" pitchFamily="18" charset="0"/>
              </a:rPr>
              <a:t>osmofilik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tengah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atau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terang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bersifat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b="1" dirty="0" err="1" smtClean="0">
                <a:latin typeface="Book Antiqua" pitchFamily="18" charset="0"/>
              </a:rPr>
              <a:t>osmofobik</a:t>
            </a:r>
            <a:r>
              <a:rPr lang="en-US" sz="3600" b="1" dirty="0" smtClean="0">
                <a:latin typeface="Book Antiqua" pitchFamily="18" charset="0"/>
              </a:rPr>
              <a:t>.</a:t>
            </a:r>
            <a:endParaRPr lang="en-US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37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Book Antiqua" pitchFamily="18" charset="0"/>
              </a:rPr>
              <a:t/>
            </a:r>
            <a:br>
              <a:rPr lang="en-US" sz="3200" b="1" dirty="0" smtClean="0">
                <a:latin typeface="Book Antiqua" pitchFamily="18" charset="0"/>
              </a:rPr>
            </a:br>
            <a:r>
              <a:rPr lang="en-US" sz="3200" b="1" dirty="0" err="1" smtClean="0">
                <a:latin typeface="Book Antiqua" pitchFamily="18" charset="0"/>
              </a:rPr>
              <a:t>Struktur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Membran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menurut</a:t>
            </a:r>
            <a:r>
              <a:rPr lang="en-US" sz="3200" b="1" dirty="0" smtClean="0">
                <a:latin typeface="Book Antiqua" pitchFamily="18" charset="0"/>
              </a:rPr>
              <a:t/>
            </a:r>
            <a:br>
              <a:rPr lang="en-US" sz="3200" b="1" dirty="0" smtClean="0">
                <a:latin typeface="Book Antiqua" pitchFamily="18" charset="0"/>
              </a:rPr>
            </a:br>
            <a:r>
              <a:rPr lang="en-US" sz="3600" b="1" dirty="0">
                <a:latin typeface="Book Antiqua" pitchFamily="18" charset="0"/>
              </a:rPr>
              <a:t>Robertson</a:t>
            </a:r>
            <a:r>
              <a:rPr lang="en-US" sz="3600" b="1" dirty="0" smtClean="0">
                <a:latin typeface="Book Antiqua" pitchFamily="18" charset="0"/>
              </a:rPr>
              <a:t/>
            </a:r>
            <a:br>
              <a:rPr lang="en-US" sz="3600" b="1" dirty="0" smtClean="0">
                <a:latin typeface="Book Antiqua" pitchFamily="18" charset="0"/>
              </a:rPr>
            </a:br>
            <a:endParaRPr lang="en-US" sz="3600" b="1" dirty="0">
              <a:latin typeface="Book Antiqua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451108" cy="2915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449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dirty="0" smtClean="0">
                <a:latin typeface="Book Antiqua" pitchFamily="18" charset="0"/>
              </a:rPr>
              <a:t>5. Overton </a:t>
            </a:r>
            <a:r>
              <a:rPr lang="en-US" sz="4000" b="1" dirty="0">
                <a:latin typeface="Book Antiqua" pitchFamily="18" charset="0"/>
              </a:rPr>
              <a:t>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dirty="0" err="1" smtClean="0">
                <a:latin typeface="Book Antiqua" pitchFamily="18" charset="0"/>
              </a:rPr>
              <a:t>Mempelajari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permeabilitas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sel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terhadap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zat</a:t>
            </a:r>
            <a:r>
              <a:rPr lang="en-US" sz="3600" dirty="0">
                <a:latin typeface="Book Antiqua" pitchFamily="18" charset="0"/>
              </a:rPr>
              <a:t>, </a:t>
            </a:r>
            <a:r>
              <a:rPr lang="en-US" sz="3600" dirty="0" err="1">
                <a:latin typeface="Book Antiqua" pitchFamily="18" charset="0"/>
              </a:rPr>
              <a:t>menemukan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bahwa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zat</a:t>
            </a:r>
            <a:r>
              <a:rPr lang="en-US" sz="3600" dirty="0">
                <a:latin typeface="Book Antiqua" pitchFamily="18" charset="0"/>
              </a:rPr>
              <a:t> yang </a:t>
            </a:r>
            <a:r>
              <a:rPr lang="en-US" sz="3600" dirty="0" err="1">
                <a:latin typeface="Book Antiqua" pitchFamily="18" charset="0"/>
              </a:rPr>
              <a:t>larut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dalam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lemak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dapat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merembes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lebih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baik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dari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pada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zat</a:t>
            </a:r>
            <a:r>
              <a:rPr lang="en-US" sz="3600" dirty="0">
                <a:latin typeface="Book Antiqua" pitchFamily="18" charset="0"/>
              </a:rPr>
              <a:t> yang </a:t>
            </a:r>
            <a:r>
              <a:rPr lang="en-US" sz="3600" dirty="0" err="1">
                <a:latin typeface="Book Antiqua" pitchFamily="18" charset="0"/>
              </a:rPr>
              <a:t>tidak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larut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dalam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lemak</a:t>
            </a:r>
            <a:r>
              <a:rPr lang="en-US" sz="3600" dirty="0">
                <a:latin typeface="Book Antiqua" pitchFamily="18" charset="0"/>
              </a:rPr>
              <a:t>, </a:t>
            </a:r>
            <a:r>
              <a:rPr lang="en-US" sz="3600" dirty="0" err="1">
                <a:latin typeface="Book Antiqua" pitchFamily="18" charset="0"/>
              </a:rPr>
              <a:t>sehingga</a:t>
            </a:r>
            <a:r>
              <a:rPr lang="en-US" sz="3600" dirty="0">
                <a:latin typeface="Book Antiqua" pitchFamily="18" charset="0"/>
              </a:rPr>
              <a:t> Overton </a:t>
            </a:r>
            <a:r>
              <a:rPr lang="en-US" sz="3600" dirty="0" err="1">
                <a:latin typeface="Book Antiqua" pitchFamily="18" charset="0"/>
              </a:rPr>
              <a:t>menduga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bahwa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smtClean="0">
                <a:latin typeface="Book Antiqua" pitchFamily="18" charset="0"/>
              </a:rPr>
              <a:t>plasma </a:t>
            </a:r>
            <a:r>
              <a:rPr lang="en-US" sz="3600" dirty="0" err="1">
                <a:latin typeface="Book Antiqua" pitchFamily="18" charset="0"/>
              </a:rPr>
              <a:t>terdiri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dari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lemak</a:t>
            </a:r>
            <a:r>
              <a:rPr lang="en-US" sz="3600" dirty="0">
                <a:latin typeface="Book Antiqua" pitchFamily="18" charset="0"/>
              </a:rPr>
              <a:t>.</a:t>
            </a:r>
            <a:endParaRPr lang="en-US" sz="3600" dirty="0">
              <a:latin typeface="Book Antiqu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572000"/>
            <a:ext cx="3200399" cy="179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03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86687"/>
            <a:ext cx="7620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Book Antiqua" pitchFamily="18" charset="0"/>
              </a:rPr>
              <a:t>6. Singer</a:t>
            </a:r>
            <a:r>
              <a:rPr lang="en-US" sz="3600" b="1" dirty="0">
                <a:latin typeface="Book Antiqua" pitchFamily="18" charset="0"/>
              </a:rPr>
              <a:t>, S.J. </a:t>
            </a:r>
            <a:r>
              <a:rPr lang="en-US" sz="3600" b="1" dirty="0" smtClean="0">
                <a:latin typeface="Book Antiqua" pitchFamily="18" charset="0"/>
              </a:rPr>
              <a:t>&amp; </a:t>
            </a:r>
            <a:r>
              <a:rPr lang="en-US" sz="3600" b="1" dirty="0">
                <a:latin typeface="Book Antiqua" pitchFamily="18" charset="0"/>
              </a:rPr>
              <a:t>Nicolson, G. (1966</a:t>
            </a:r>
            <a:r>
              <a:rPr lang="en-US" sz="3600" b="1" dirty="0" smtClean="0">
                <a:latin typeface="Book Antiqua" pitchFamily="18" charset="0"/>
              </a:rPr>
              <a:t>)</a:t>
            </a:r>
            <a:endParaRPr lang="en-US" sz="3200" b="1" dirty="0" smtClean="0">
              <a:latin typeface="Book Antiqua" pitchFamily="18" charset="0"/>
            </a:endParaRPr>
          </a:p>
          <a:p>
            <a:pPr algn="just"/>
            <a:endParaRPr lang="en-US" sz="2000" dirty="0">
              <a:latin typeface="Book Antiqua" pitchFamily="18" charset="0"/>
            </a:endParaRPr>
          </a:p>
          <a:p>
            <a:pPr algn="just"/>
            <a:r>
              <a:rPr lang="en-US" sz="3200" dirty="0" err="1" smtClean="0">
                <a:latin typeface="Book Antiqua" pitchFamily="18" charset="0"/>
              </a:rPr>
              <a:t>Struktur</a:t>
            </a:r>
            <a:r>
              <a:rPr lang="en-US" sz="3200" dirty="0" smtClean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membran</a:t>
            </a:r>
            <a:r>
              <a:rPr lang="en-US" sz="3200" dirty="0">
                <a:latin typeface="Book Antiqua" pitchFamily="18" charset="0"/>
              </a:rPr>
              <a:t> plasma </a:t>
            </a:r>
            <a:r>
              <a:rPr lang="en-US" sz="3200" dirty="0" err="1">
                <a:latin typeface="Book Antiqua" pitchFamily="18" charset="0"/>
              </a:rPr>
              <a:t>seperti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b="1" dirty="0" err="1">
                <a:latin typeface="Book Antiqua" pitchFamily="18" charset="0"/>
              </a:rPr>
              <a:t>mosaik</a:t>
            </a:r>
            <a:r>
              <a:rPr lang="en-US" sz="3200" b="1" dirty="0">
                <a:latin typeface="Book Antiqua" pitchFamily="18" charset="0"/>
              </a:rPr>
              <a:t> </a:t>
            </a:r>
            <a:r>
              <a:rPr lang="en-US" sz="3200" b="1" dirty="0" err="1">
                <a:latin typeface="Book Antiqua" pitchFamily="18" charset="0"/>
              </a:rPr>
              <a:t>cair</a:t>
            </a:r>
            <a:r>
              <a:rPr lang="en-US" sz="3200" dirty="0">
                <a:latin typeface="Book Antiqua" pitchFamily="18" charset="0"/>
              </a:rPr>
              <a:t> (</a:t>
            </a:r>
            <a:r>
              <a:rPr lang="en-US" sz="3200" b="1" i="1" dirty="0">
                <a:latin typeface="Book Antiqua" pitchFamily="18" charset="0"/>
              </a:rPr>
              <a:t>fluid mosaic model</a:t>
            </a:r>
            <a:r>
              <a:rPr lang="en-US" sz="3200" dirty="0" smtClean="0">
                <a:latin typeface="Book Antiqua" pitchFamily="18" charset="0"/>
              </a:rPr>
              <a:t>),  </a:t>
            </a:r>
            <a:r>
              <a:rPr lang="en-US" sz="3200" dirty="0" err="1" smtClean="0">
                <a:latin typeface="Book Antiqua" pitchFamily="18" charset="0"/>
              </a:rPr>
              <a:t>terdiri</a:t>
            </a:r>
            <a:r>
              <a:rPr lang="en-US" sz="3200" dirty="0" smtClean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atas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satu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smtClean="0">
                <a:latin typeface="Book Antiqua" pitchFamily="18" charset="0"/>
              </a:rPr>
              <a:t>lapis </a:t>
            </a:r>
            <a:r>
              <a:rPr lang="en-US" sz="3200" dirty="0" err="1" smtClean="0">
                <a:latin typeface="Book Antiqua" pitchFamily="18" charset="0"/>
              </a:rPr>
              <a:t>lemak</a:t>
            </a:r>
            <a:r>
              <a:rPr lang="en-US" sz="3200" dirty="0" smtClean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bimolekuler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dan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terdapat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gumpalan-gumpalan</a:t>
            </a:r>
            <a:r>
              <a:rPr lang="en-US" sz="3200" dirty="0">
                <a:latin typeface="Book Antiqua" pitchFamily="18" charset="0"/>
              </a:rPr>
              <a:t> protein.  </a:t>
            </a:r>
            <a:r>
              <a:rPr lang="en-US" sz="3200" dirty="0" err="1">
                <a:latin typeface="Book Antiqua" pitchFamily="18" charset="0"/>
              </a:rPr>
              <a:t>Gumpalan</a:t>
            </a:r>
            <a:r>
              <a:rPr lang="en-US" sz="3200" dirty="0">
                <a:latin typeface="Book Antiqua" pitchFamily="18" charset="0"/>
              </a:rPr>
              <a:t> protein yang </a:t>
            </a:r>
            <a:r>
              <a:rPr lang="en-US" sz="3200" dirty="0" err="1">
                <a:latin typeface="Book Antiqua" pitchFamily="18" charset="0"/>
              </a:rPr>
              <a:t>menempel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pada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permukaan</a:t>
            </a:r>
            <a:r>
              <a:rPr lang="en-US" sz="3200" dirty="0">
                <a:latin typeface="Book Antiqua" pitchFamily="18" charset="0"/>
              </a:rPr>
              <a:t> lapis </a:t>
            </a:r>
            <a:r>
              <a:rPr lang="en-US" sz="3200" dirty="0" err="1">
                <a:latin typeface="Book Antiqua" pitchFamily="18" charset="0"/>
              </a:rPr>
              <a:t>lemak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disebut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b="1" dirty="0">
                <a:latin typeface="Book Antiqua" pitchFamily="18" charset="0"/>
              </a:rPr>
              <a:t>protein </a:t>
            </a:r>
            <a:r>
              <a:rPr lang="en-US" sz="3200" b="1" dirty="0" err="1" smtClean="0">
                <a:latin typeface="Book Antiqua" pitchFamily="18" charset="0"/>
              </a:rPr>
              <a:t>ekstrinsik</a:t>
            </a:r>
            <a:r>
              <a:rPr lang="en-US" sz="3200" dirty="0" smtClean="0">
                <a:latin typeface="Book Antiqua" pitchFamily="18" charset="0"/>
              </a:rPr>
              <a:t> (</a:t>
            </a:r>
            <a:r>
              <a:rPr lang="en-US" sz="3200" b="1" i="1" dirty="0" err="1" smtClean="0">
                <a:latin typeface="Book Antiqua" pitchFamily="18" charset="0"/>
              </a:rPr>
              <a:t>periferal</a:t>
            </a:r>
            <a:r>
              <a:rPr lang="en-US" sz="3200" dirty="0" smtClean="0">
                <a:latin typeface="Book Antiqua" pitchFamily="18" charset="0"/>
              </a:rPr>
              <a:t>), </a:t>
            </a:r>
            <a:r>
              <a:rPr lang="en-US" sz="3200" dirty="0" err="1">
                <a:latin typeface="Book Antiqua" pitchFamily="18" charset="0"/>
              </a:rPr>
              <a:t>dan</a:t>
            </a:r>
            <a:r>
              <a:rPr lang="en-US" sz="3200" dirty="0">
                <a:latin typeface="Book Antiqua" pitchFamily="18" charset="0"/>
              </a:rPr>
              <a:t> yang </a:t>
            </a:r>
            <a:r>
              <a:rPr lang="en-US" sz="3200" dirty="0" err="1">
                <a:latin typeface="Book Antiqua" pitchFamily="18" charset="0"/>
              </a:rPr>
              <a:t>menembus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lapisan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lemak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dirty="0" err="1">
                <a:latin typeface="Book Antiqua" pitchFamily="18" charset="0"/>
              </a:rPr>
              <a:t>dinamakan</a:t>
            </a:r>
            <a:r>
              <a:rPr lang="en-US" sz="3200" dirty="0">
                <a:latin typeface="Book Antiqua" pitchFamily="18" charset="0"/>
              </a:rPr>
              <a:t> </a:t>
            </a:r>
            <a:r>
              <a:rPr lang="en-US" sz="3200" b="1" dirty="0">
                <a:latin typeface="Book Antiqua" pitchFamily="18" charset="0"/>
              </a:rPr>
              <a:t>protein </a:t>
            </a:r>
            <a:r>
              <a:rPr lang="en-US" sz="3200" b="1" dirty="0" err="1">
                <a:latin typeface="Book Antiqua" pitchFamily="18" charset="0"/>
              </a:rPr>
              <a:t>intrinsik</a:t>
            </a:r>
            <a:r>
              <a:rPr lang="en-US" sz="3200" dirty="0">
                <a:latin typeface="Book Antiqua" pitchFamily="18" charset="0"/>
              </a:rPr>
              <a:t> (</a:t>
            </a:r>
            <a:r>
              <a:rPr lang="en-US" sz="3200" i="1" dirty="0">
                <a:latin typeface="Book Antiqua" pitchFamily="18" charset="0"/>
              </a:rPr>
              <a:t>integral</a:t>
            </a:r>
            <a:r>
              <a:rPr lang="en-US" sz="3200" dirty="0" smtClean="0">
                <a:latin typeface="Book Antiqua" pitchFamily="18" charset="0"/>
              </a:rPr>
              <a:t>)</a:t>
            </a:r>
            <a:endParaRPr lang="en-US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64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Book Antiqua" pitchFamily="18" charset="0"/>
              </a:rPr>
              <a:t>Tahun</a:t>
            </a:r>
            <a:r>
              <a:rPr lang="en-US" dirty="0" smtClean="0">
                <a:latin typeface="Book Antiqua" pitchFamily="18" charset="0"/>
              </a:rPr>
              <a:t> 1972 </a:t>
            </a:r>
            <a:r>
              <a:rPr lang="en-US" dirty="0">
                <a:latin typeface="Book Antiqua" pitchFamily="18" charset="0"/>
              </a:rPr>
              <a:t>Singer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Nicolson </a:t>
            </a:r>
            <a:r>
              <a:rPr lang="en-US" dirty="0" err="1">
                <a:latin typeface="Book Antiqua" pitchFamily="18" charset="0"/>
              </a:rPr>
              <a:t>mengajukan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teori</a:t>
            </a:r>
            <a:r>
              <a:rPr lang="en-US" dirty="0">
                <a:latin typeface="Book Antiqua" pitchFamily="18" charset="0"/>
              </a:rPr>
              <a:t>: </a:t>
            </a:r>
          </a:p>
          <a:p>
            <a:pPr lvl="0"/>
            <a:r>
              <a:rPr lang="en-US" b="1" dirty="0" err="1">
                <a:latin typeface="Book Antiqua" pitchFamily="18" charset="0"/>
              </a:rPr>
              <a:t>Teori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lembaran</a:t>
            </a:r>
            <a:r>
              <a:rPr lang="en-US" dirty="0">
                <a:latin typeface="Book Antiqua" pitchFamily="18" charset="0"/>
              </a:rPr>
              <a:t> (leaflet theory), </a:t>
            </a:r>
            <a:r>
              <a:rPr lang="en-US" dirty="0" err="1">
                <a:latin typeface="Book Antiqua" pitchFamily="18" charset="0"/>
              </a:rPr>
              <a:t>yaitu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membran</a:t>
            </a:r>
            <a:r>
              <a:rPr lang="en-US" dirty="0">
                <a:latin typeface="Book Antiqua" pitchFamily="18" charset="0"/>
              </a:rPr>
              <a:t> plasma </a:t>
            </a:r>
            <a:r>
              <a:rPr lang="en-US" dirty="0" err="1">
                <a:latin typeface="Book Antiqua" pitchFamily="18" charset="0"/>
              </a:rPr>
              <a:t>tersusun</a:t>
            </a:r>
            <a:r>
              <a:rPr lang="en-US" dirty="0">
                <a:latin typeface="Book Antiqua" pitchFamily="18" charset="0"/>
              </a:rPr>
              <a:t> lapis-lapis. </a:t>
            </a:r>
          </a:p>
          <a:p>
            <a:pPr lvl="0"/>
            <a:r>
              <a:rPr lang="en-US" b="1" dirty="0" err="1">
                <a:latin typeface="Book Antiqua" pitchFamily="18" charset="0"/>
              </a:rPr>
              <a:t>Teori</a:t>
            </a:r>
            <a:r>
              <a:rPr lang="en-US" b="1" dirty="0">
                <a:latin typeface="Book Antiqua" pitchFamily="18" charset="0"/>
              </a:rPr>
              <a:t> bola-bola</a:t>
            </a:r>
            <a:r>
              <a:rPr lang="en-US" dirty="0">
                <a:latin typeface="Book Antiqua" pitchFamily="18" charset="0"/>
              </a:rPr>
              <a:t> (globular theory), </a:t>
            </a:r>
            <a:r>
              <a:rPr lang="en-US" dirty="0" err="1">
                <a:latin typeface="Book Antiqua" pitchFamily="18" charset="0"/>
              </a:rPr>
              <a:t>dimana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komponen</a:t>
            </a:r>
            <a:r>
              <a:rPr lang="en-US" dirty="0">
                <a:latin typeface="Book Antiqua" pitchFamily="18" charset="0"/>
              </a:rPr>
              <a:t> lipid-protein </a:t>
            </a:r>
            <a:r>
              <a:rPr lang="en-US" dirty="0" err="1">
                <a:latin typeface="Book Antiqua" pitchFamily="18" charset="0"/>
              </a:rPr>
              <a:t>berbentuk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seperti</a:t>
            </a:r>
            <a:r>
              <a:rPr lang="en-US" dirty="0">
                <a:latin typeface="Book Antiqua" pitchFamily="18" charset="0"/>
              </a:rPr>
              <a:t> bola-bola </a:t>
            </a:r>
            <a:r>
              <a:rPr lang="en-US" dirty="0" err="1">
                <a:latin typeface="Book Antiqua" pitchFamily="18" charset="0"/>
              </a:rPr>
              <a:t>tersusun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seperti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lembaran</a:t>
            </a:r>
            <a:r>
              <a:rPr lang="en-US" dirty="0">
                <a:latin typeface="Book Antiqua" pitchFamily="18" charset="0"/>
              </a:rPr>
              <a:t>.</a:t>
            </a:r>
          </a:p>
          <a:p>
            <a:pPr lvl="0"/>
            <a:r>
              <a:rPr lang="en-US" b="1" dirty="0" err="1">
                <a:latin typeface="Book Antiqua" pitchFamily="18" charset="0"/>
              </a:rPr>
              <a:t>Teori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dinamis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yaitu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struktur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membran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dapat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berbentuk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lembaran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berlapis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dapat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berubah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menjadi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susunan</a:t>
            </a:r>
            <a:r>
              <a:rPr lang="en-US" dirty="0">
                <a:latin typeface="Book Antiqua" pitchFamily="18" charset="0"/>
              </a:rPr>
              <a:t> bola-bola.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36" y="1940919"/>
            <a:ext cx="6568264" cy="3697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Book Antiqua" pitchFamily="18" charset="0"/>
              </a:rPr>
              <a:t/>
            </a:r>
            <a:br>
              <a:rPr lang="en-US" sz="3200" b="1" dirty="0" smtClean="0">
                <a:latin typeface="Book Antiqua" pitchFamily="18" charset="0"/>
              </a:rPr>
            </a:br>
            <a:r>
              <a:rPr lang="en-US" sz="3200" b="1" dirty="0" err="1" smtClean="0">
                <a:latin typeface="Book Antiqua" pitchFamily="18" charset="0"/>
              </a:rPr>
              <a:t>Struktur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Membran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menurut</a:t>
            </a:r>
            <a:r>
              <a:rPr lang="en-US" sz="3200" b="1" dirty="0" smtClean="0">
                <a:latin typeface="Book Antiqua" pitchFamily="18" charset="0"/>
              </a:rPr>
              <a:t/>
            </a:r>
            <a:br>
              <a:rPr lang="en-US" sz="3200" b="1" dirty="0" smtClean="0">
                <a:latin typeface="Book Antiqua" pitchFamily="18" charset="0"/>
              </a:rPr>
            </a:br>
            <a:r>
              <a:rPr lang="en-US" sz="3600" b="1" dirty="0">
                <a:latin typeface="Book Antiqua" pitchFamily="18" charset="0"/>
              </a:rPr>
              <a:t>Singer </a:t>
            </a:r>
            <a:r>
              <a:rPr lang="en-US" sz="3600" b="1" dirty="0" err="1">
                <a:latin typeface="Book Antiqua" pitchFamily="18" charset="0"/>
              </a:rPr>
              <a:t>dan</a:t>
            </a:r>
            <a:r>
              <a:rPr lang="en-US" sz="3600" b="1" dirty="0">
                <a:latin typeface="Book Antiqua" pitchFamily="18" charset="0"/>
              </a:rPr>
              <a:t> Nicolson</a:t>
            </a:r>
            <a:r>
              <a:rPr lang="en-US" sz="3600" b="1" dirty="0" smtClean="0">
                <a:latin typeface="Book Antiqua" pitchFamily="18" charset="0"/>
              </a:rPr>
              <a:t/>
            </a:r>
            <a:br>
              <a:rPr lang="en-US" sz="3600" b="1" dirty="0" smtClean="0">
                <a:latin typeface="Book Antiqua" pitchFamily="18" charset="0"/>
              </a:rPr>
            </a:br>
            <a:endParaRPr lang="en-US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487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Book Antiqua" pitchFamily="18" charset="0"/>
              </a:rPr>
              <a:t>D. </a:t>
            </a:r>
            <a:r>
              <a:rPr lang="en-US" sz="3600" b="1" dirty="0" err="1" smtClean="0">
                <a:latin typeface="Book Antiqua" pitchFamily="18" charset="0"/>
              </a:rPr>
              <a:t>Struktur</a:t>
            </a:r>
            <a:r>
              <a:rPr lang="en-US" sz="3600" b="1" dirty="0" smtClean="0">
                <a:latin typeface="Book Antiqua" pitchFamily="18" charset="0"/>
              </a:rPr>
              <a:t> </a:t>
            </a:r>
            <a:r>
              <a:rPr lang="en-US" sz="3600" b="1" dirty="0" err="1" smtClean="0">
                <a:latin typeface="Book Antiqua" pitchFamily="18" charset="0"/>
              </a:rPr>
              <a:t>Membran</a:t>
            </a:r>
            <a:r>
              <a:rPr lang="en-US" sz="3600" b="1" dirty="0" smtClean="0">
                <a:latin typeface="Book Antiqua" pitchFamily="18" charset="0"/>
              </a:rPr>
              <a:t> Plasma</a:t>
            </a:r>
            <a:endParaRPr lang="en-US" sz="36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7063" lvl="0" indent="0">
              <a:buNone/>
            </a:pPr>
            <a:r>
              <a:rPr lang="en-US" sz="3800" b="1" dirty="0" smtClean="0">
                <a:latin typeface="Book Antiqua" pitchFamily="18" charset="0"/>
              </a:rPr>
              <a:t>1. Lipid </a:t>
            </a:r>
            <a:r>
              <a:rPr lang="en-US" sz="3800" b="1" dirty="0" err="1" smtClean="0">
                <a:latin typeface="Book Antiqua" pitchFamily="18" charset="0"/>
              </a:rPr>
              <a:t>Membran</a:t>
            </a:r>
            <a:endParaRPr lang="en-US" sz="3800" dirty="0">
              <a:latin typeface="Book Antiqua" pitchFamily="18" charset="0"/>
            </a:endParaRPr>
          </a:p>
          <a:p>
            <a:pPr marL="1092200" indent="0" algn="just">
              <a:buNone/>
            </a:pPr>
            <a:r>
              <a:rPr lang="en-US" dirty="0" smtClean="0">
                <a:latin typeface="Book Antiqua" pitchFamily="18" charset="0"/>
              </a:rPr>
              <a:t>Lipid, </a:t>
            </a:r>
            <a:r>
              <a:rPr lang="en-US" dirty="0" err="1" smtClean="0">
                <a:latin typeface="Book Antiqua" pitchFamily="18" charset="0"/>
              </a:rPr>
              <a:t>komponen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penting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membran</a:t>
            </a:r>
            <a:r>
              <a:rPr lang="en-US" dirty="0">
                <a:latin typeface="Book Antiqua" pitchFamily="18" charset="0"/>
              </a:rPr>
              <a:t> plasma, </a:t>
            </a:r>
            <a:r>
              <a:rPr lang="en-US" dirty="0" err="1">
                <a:latin typeface="Book Antiqua" pitchFamily="18" charset="0"/>
              </a:rPr>
              <a:t>biasanya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dalam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bentuk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fosfolipid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glikolipid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lipoprotein.  </a:t>
            </a:r>
            <a:r>
              <a:rPr lang="en-US" dirty="0" err="1">
                <a:latin typeface="Book Antiqua" pitchFamily="18" charset="0"/>
              </a:rPr>
              <a:t>Pada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mamalia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kemungkinan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besar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mengandung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kolesterol</a:t>
            </a:r>
            <a:r>
              <a:rPr lang="en-US" dirty="0">
                <a:latin typeface="Book Antiqua" pitchFamily="18" charset="0"/>
              </a:rPr>
              <a:t>.  </a:t>
            </a:r>
            <a:r>
              <a:rPr lang="en-US" dirty="0" err="1">
                <a:latin typeface="Book Antiqua" pitchFamily="18" charset="0"/>
              </a:rPr>
              <a:t>Molekul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fosfolipid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bentuknya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panjang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tidak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simetris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ujungnya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ujung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satu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bersifat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hidrofilik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atau</a:t>
            </a:r>
            <a:r>
              <a:rPr lang="en-US" dirty="0">
                <a:latin typeface="Book Antiqua" pitchFamily="18" charset="0"/>
              </a:rPr>
              <a:t> polar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ujung</a:t>
            </a:r>
            <a:r>
              <a:rPr lang="en-US" dirty="0">
                <a:latin typeface="Book Antiqua" pitchFamily="18" charset="0"/>
              </a:rPr>
              <a:t> yang lain </a:t>
            </a:r>
            <a:r>
              <a:rPr lang="en-US" dirty="0" err="1">
                <a:latin typeface="Book Antiqua" pitchFamily="18" charset="0"/>
              </a:rPr>
              <a:t>hidrofobik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atau</a:t>
            </a:r>
            <a:r>
              <a:rPr lang="en-US" dirty="0">
                <a:latin typeface="Book Antiqua" pitchFamily="18" charset="0"/>
              </a:rPr>
              <a:t> non polar. </a:t>
            </a:r>
            <a:r>
              <a:rPr lang="en-US" dirty="0" err="1">
                <a:latin typeface="Book Antiqua" pitchFamily="18" charset="0"/>
              </a:rPr>
              <a:t>Fosfolipid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dapat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berupa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fosfatidil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etanolamin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fosfatidil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serin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fosfatidil</a:t>
            </a:r>
            <a:r>
              <a:rPr lang="en-US" dirty="0">
                <a:latin typeface="Book Antiqua" pitchFamily="18" charset="0"/>
              </a:rPr>
              <a:t> inositol, </a:t>
            </a:r>
            <a:r>
              <a:rPr lang="en-US" dirty="0" err="1">
                <a:latin typeface="Book Antiqua" pitchFamily="18" charset="0"/>
              </a:rPr>
              <a:t>fosfatidil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kolin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lesitin</a:t>
            </a:r>
            <a:r>
              <a:rPr lang="en-US" dirty="0">
                <a:latin typeface="Book Antiqua" pitchFamily="18" charset="0"/>
              </a:rPr>
              <a:t>), </a:t>
            </a:r>
            <a:r>
              <a:rPr lang="en-US" dirty="0" err="1">
                <a:latin typeface="Book Antiqua" pitchFamily="18" charset="0"/>
              </a:rPr>
              <a:t>sfingomielin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kolesterol</a:t>
            </a:r>
            <a:r>
              <a:rPr lang="en-US" dirty="0">
                <a:latin typeface="Book Antiqua" pitchFamily="18" charset="0"/>
              </a:rPr>
              <a:t>.  </a:t>
            </a:r>
            <a:r>
              <a:rPr lang="en-US" dirty="0" err="1">
                <a:latin typeface="Book Antiqua" pitchFamily="18" charset="0"/>
              </a:rPr>
              <a:t>Kolesterol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merupakan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gabungan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antara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glikolipid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dengan</a:t>
            </a:r>
            <a:r>
              <a:rPr lang="en-US" dirty="0">
                <a:latin typeface="Book Antiqua" pitchFamily="18" charset="0"/>
              </a:rPr>
              <a:t> sterol.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94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016805"/>
              </p:ext>
            </p:extLst>
          </p:nvPr>
        </p:nvGraphicFramePr>
        <p:xfrm>
          <a:off x="838201" y="609602"/>
          <a:ext cx="7844789" cy="5492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18"/>
                <a:gridCol w="2045379"/>
                <a:gridCol w="5013392"/>
              </a:tblGrid>
              <a:tr h="1189530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No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539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Terdapat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pada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Membran</a:t>
                      </a:r>
                      <a:r>
                        <a:rPr lang="en-US" sz="1200" b="1" dirty="0">
                          <a:effectLst/>
                        </a:rPr>
                        <a:t> Plasma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Jenis Lipida</a:t>
                      </a:r>
                      <a:endParaRPr lang="en-US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26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Sel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Hati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Kolesterol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kolin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etanolamin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serin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dan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sfingomielin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26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Sel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epitel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Usus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Kolesterol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kolin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etanolamin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serin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dan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sfingomielin</a:t>
                      </a:r>
                      <a:r>
                        <a:rPr lang="en-US" sz="1200" b="1" dirty="0">
                          <a:effectLst/>
                        </a:rPr>
                        <a:t>.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953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Eritrosit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inositol, </a:t>
                      </a:r>
                      <a:r>
                        <a:rPr lang="en-US" sz="1200" b="1" dirty="0" err="1">
                          <a:effectLst/>
                        </a:rPr>
                        <a:t>Kolesterol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kolin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etanolamin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serin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dan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sfingomielin</a:t>
                      </a:r>
                      <a:r>
                        <a:rPr lang="en-US" sz="1200" b="1" dirty="0">
                          <a:effectLst/>
                        </a:rPr>
                        <a:t>.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26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Mielin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Kolesterol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serebrosida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kolin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etanolamin</a:t>
                      </a:r>
                      <a:r>
                        <a:rPr lang="en-US" sz="1200" b="1" dirty="0">
                          <a:effectLst/>
                        </a:rPr>
                        <a:t>.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26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Bakteri</a:t>
                      </a:r>
                      <a:r>
                        <a:rPr lang="en-US" sz="1200" b="1" dirty="0">
                          <a:effectLst/>
                        </a:rPr>
                        <a:t> Gram </a:t>
                      </a:r>
                      <a:r>
                        <a:rPr lang="en-US" sz="1200" b="1" dirty="0" err="1">
                          <a:effectLst/>
                        </a:rPr>
                        <a:t>Positif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Difosfatidil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gliserol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gliserol</a:t>
                      </a:r>
                      <a:r>
                        <a:rPr lang="en-US" sz="1200" b="1" dirty="0">
                          <a:effectLst/>
                        </a:rPr>
                        <a:t>, </a:t>
                      </a:r>
                      <a:r>
                        <a:rPr lang="en-US" sz="1200" b="1" dirty="0" err="1">
                          <a:effectLst/>
                        </a:rPr>
                        <a:t>fosfatidil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etanol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amin</a:t>
                      </a:r>
                      <a:r>
                        <a:rPr lang="en-US" sz="1200" b="1" dirty="0">
                          <a:effectLst/>
                        </a:rPr>
                        <a:t>.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7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b="1" dirty="0" err="1"/>
              <a:t>Gerakan</a:t>
            </a:r>
            <a:r>
              <a:rPr lang="en-US" sz="3600" b="1" dirty="0"/>
              <a:t> lipid </a:t>
            </a:r>
            <a:r>
              <a:rPr lang="en-US" sz="3600" b="1" dirty="0" err="1"/>
              <a:t>dan</a:t>
            </a:r>
            <a:r>
              <a:rPr lang="en-US" sz="3600" b="1" dirty="0"/>
              <a:t> protein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menyebabkan</a:t>
            </a:r>
            <a:r>
              <a:rPr lang="en-US" sz="3600" dirty="0"/>
              <a:t> </a:t>
            </a:r>
            <a:r>
              <a:rPr lang="en-US" sz="3600" dirty="0" err="1"/>
              <a:t>ketidak</a:t>
            </a:r>
            <a:r>
              <a:rPr lang="en-US" sz="3600" dirty="0"/>
              <a:t> </a:t>
            </a:r>
            <a:r>
              <a:rPr lang="en-US" sz="3600" dirty="0" err="1"/>
              <a:t>stabilan</a:t>
            </a:r>
            <a:r>
              <a:rPr lang="en-US" sz="3600" dirty="0"/>
              <a:t> </a:t>
            </a:r>
            <a:r>
              <a:rPr lang="en-US" sz="3600" dirty="0" err="1"/>
              <a:t>membran</a:t>
            </a:r>
            <a:r>
              <a:rPr lang="en-US" sz="3600" dirty="0"/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fluiditas</a:t>
            </a:r>
            <a:r>
              <a:rPr lang="en-US" sz="3600" dirty="0" smtClean="0"/>
              <a:t> </a:t>
            </a:r>
            <a:r>
              <a:rPr lang="en-US" sz="3600" dirty="0" err="1" smtClean="0"/>
              <a:t>membran</a:t>
            </a:r>
            <a:r>
              <a:rPr lang="en-US" sz="3600" dirty="0"/>
              <a:t>)</a:t>
            </a:r>
            <a:r>
              <a:rPr lang="en-US" sz="3600" dirty="0" smtClean="0"/>
              <a:t>.  </a:t>
            </a:r>
            <a:r>
              <a:rPr lang="en-US" sz="3600" dirty="0" err="1"/>
              <a:t>Derajad</a:t>
            </a:r>
            <a:r>
              <a:rPr lang="en-US" sz="3600" dirty="0"/>
              <a:t> </a:t>
            </a:r>
            <a:r>
              <a:rPr lang="en-US" sz="3600" dirty="0" err="1" smtClean="0"/>
              <a:t>fluiditas</a:t>
            </a:r>
            <a:r>
              <a:rPr lang="en-US" sz="3600" dirty="0" smtClean="0"/>
              <a:t> </a:t>
            </a:r>
            <a:r>
              <a:rPr lang="en-US" sz="3600" dirty="0" err="1"/>
              <a:t>membran</a:t>
            </a:r>
            <a:r>
              <a:rPr lang="en-US" sz="3600" dirty="0"/>
              <a:t> </a:t>
            </a:r>
            <a:r>
              <a:rPr lang="en-US" sz="3600" dirty="0" err="1"/>
              <a:t>tergantung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tingkat</a:t>
            </a:r>
            <a:r>
              <a:rPr lang="en-US" sz="3600" dirty="0"/>
              <a:t> </a:t>
            </a:r>
            <a:r>
              <a:rPr lang="en-US" sz="3600" dirty="0" err="1"/>
              <a:t>kejenuhan</a:t>
            </a:r>
            <a:r>
              <a:rPr lang="en-US" sz="3600" dirty="0"/>
              <a:t> </a:t>
            </a:r>
            <a:r>
              <a:rPr lang="en-US" sz="3600" dirty="0" err="1"/>
              <a:t>asam</a:t>
            </a:r>
            <a:r>
              <a:rPr lang="en-US" sz="3600" dirty="0"/>
              <a:t> </a:t>
            </a:r>
            <a:r>
              <a:rPr lang="en-US" sz="3600" dirty="0" err="1"/>
              <a:t>lemak</a:t>
            </a:r>
            <a:r>
              <a:rPr lang="en-US" sz="3600" dirty="0"/>
              <a:t>.  </a:t>
            </a:r>
            <a:r>
              <a:rPr lang="en-US" sz="3600" dirty="0" err="1"/>
              <a:t>Asam</a:t>
            </a:r>
            <a:r>
              <a:rPr lang="en-US" sz="3600" dirty="0"/>
              <a:t> </a:t>
            </a:r>
            <a:r>
              <a:rPr lang="en-US" sz="3600" dirty="0" err="1"/>
              <a:t>lemak</a:t>
            </a:r>
            <a:r>
              <a:rPr lang="en-US" sz="3600" dirty="0"/>
              <a:t> </a:t>
            </a:r>
            <a:r>
              <a:rPr lang="en-US" sz="3600" dirty="0" err="1"/>
              <a:t>jenuh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sifat</a:t>
            </a:r>
            <a:r>
              <a:rPr lang="en-US" sz="3600" dirty="0"/>
              <a:t> </a:t>
            </a:r>
            <a:r>
              <a:rPr lang="en-US" sz="3600" dirty="0" err="1" smtClean="0"/>
              <a:t>kaku</a:t>
            </a:r>
            <a:r>
              <a:rPr lang="en-US" sz="3600" dirty="0" smtClean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berbeda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asam</a:t>
            </a:r>
            <a:r>
              <a:rPr lang="en-US" sz="3600" dirty="0"/>
              <a:t> </a:t>
            </a:r>
            <a:r>
              <a:rPr lang="en-US" sz="3600" dirty="0" err="1"/>
              <a:t>lemak</a:t>
            </a:r>
            <a:r>
              <a:rPr lang="en-US" sz="3600" dirty="0"/>
              <a:t> 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jenuh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struktur</a:t>
            </a:r>
            <a:r>
              <a:rPr lang="en-US" sz="3600" dirty="0"/>
              <a:t> </a:t>
            </a:r>
            <a:r>
              <a:rPr lang="en-US" sz="3600" dirty="0" err="1" smtClean="0"/>
              <a:t>lebih</a:t>
            </a:r>
            <a:r>
              <a:rPr lang="en-US" sz="3600" dirty="0" smtClean="0"/>
              <a:t> </a:t>
            </a:r>
            <a:r>
              <a:rPr lang="en-US" sz="3600" dirty="0" err="1"/>
              <a:t>cair</a:t>
            </a:r>
            <a:r>
              <a:rPr lang="en-US" sz="3600" dirty="0"/>
              <a:t>.  </a:t>
            </a:r>
            <a:r>
              <a:rPr lang="en-US" sz="3600" dirty="0" err="1"/>
              <a:t>Selain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fluiditas</a:t>
            </a:r>
            <a:r>
              <a:rPr lang="en-US" sz="3600" dirty="0"/>
              <a:t> </a:t>
            </a:r>
            <a:r>
              <a:rPr lang="en-US" sz="3600" dirty="0" err="1"/>
              <a:t>membran</a:t>
            </a:r>
            <a:r>
              <a:rPr lang="en-US" sz="3600" dirty="0"/>
              <a:t> </a:t>
            </a:r>
            <a:r>
              <a:rPr lang="en-US" sz="3600" dirty="0" err="1" smtClean="0"/>
              <a:t>dipengaruhi</a:t>
            </a:r>
            <a:r>
              <a:rPr lang="en-US" sz="3600" dirty="0" smtClean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suhu</a:t>
            </a:r>
            <a:r>
              <a:rPr lang="en-US" sz="3600" dirty="0"/>
              <a:t>, </a:t>
            </a:r>
            <a:r>
              <a:rPr lang="en-US" sz="3600" dirty="0" err="1"/>
              <a:t>dimana</a:t>
            </a:r>
            <a:r>
              <a:rPr lang="en-US" sz="3600" dirty="0"/>
              <a:t> </a:t>
            </a:r>
            <a:r>
              <a:rPr lang="en-US" sz="3600" dirty="0" err="1"/>
              <a:t>sel</a:t>
            </a:r>
            <a:r>
              <a:rPr lang="en-US" sz="3600" dirty="0"/>
              <a:t> yang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daerah</a:t>
            </a:r>
            <a:r>
              <a:rPr lang="en-US" sz="3600" dirty="0"/>
              <a:t> </a:t>
            </a:r>
            <a:r>
              <a:rPr lang="en-US" sz="3600" dirty="0" err="1"/>
              <a:t>suhu</a:t>
            </a:r>
            <a:r>
              <a:rPr lang="en-US" sz="3600" dirty="0"/>
              <a:t> yang </a:t>
            </a:r>
            <a:r>
              <a:rPr lang="en-US" sz="3600" dirty="0" err="1"/>
              <a:t>rendah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asam</a:t>
            </a:r>
            <a:r>
              <a:rPr lang="en-US" sz="3600" dirty="0"/>
              <a:t> </a:t>
            </a:r>
            <a:r>
              <a:rPr lang="en-US" sz="3600" dirty="0" err="1"/>
              <a:t>lemak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jenuh</a:t>
            </a:r>
            <a:r>
              <a:rPr lang="en-US" sz="3600" dirty="0"/>
              <a:t> yang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tinggi</a:t>
            </a:r>
            <a:r>
              <a:rPr lang="en-US" sz="3600" dirty="0"/>
              <a:t> </a:t>
            </a:r>
            <a:r>
              <a:rPr lang="en-US" sz="3600" dirty="0" err="1"/>
              <a:t>dibanding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sel</a:t>
            </a:r>
            <a:r>
              <a:rPr lang="en-US" sz="3600" dirty="0"/>
              <a:t> yang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suhu</a:t>
            </a:r>
            <a:r>
              <a:rPr lang="en-US" sz="3600" dirty="0"/>
              <a:t> </a:t>
            </a:r>
            <a:r>
              <a:rPr lang="en-US" sz="3600" dirty="0" err="1"/>
              <a:t>tinggi</a:t>
            </a:r>
            <a:r>
              <a:rPr lang="en-U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557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31837"/>
            <a:ext cx="8077200" cy="5516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3600" b="1" dirty="0">
                <a:latin typeface="Book Antiqua" pitchFamily="18" charset="0"/>
                <a:cs typeface="Arial" pitchFamily="34" charset="0"/>
              </a:rPr>
              <a:t>Membran </a:t>
            </a:r>
            <a:r>
              <a:rPr lang="en-US" sz="3600" b="1" dirty="0" smtClean="0">
                <a:latin typeface="Book Antiqua" pitchFamily="18" charset="0"/>
                <a:cs typeface="Arial" pitchFamily="34" charset="0"/>
              </a:rPr>
              <a:t>plasma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atau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3600" b="1" dirty="0" smtClean="0">
                <a:latin typeface="Book Antiqua" pitchFamily="18" charset="0"/>
                <a:cs typeface="Arial" pitchFamily="34" charset="0"/>
              </a:rPr>
              <a:t>plasmalemma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atau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lebih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dikenal 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sebagai </a:t>
            </a:r>
            <a:r>
              <a:rPr lang="id-ID" sz="3600" b="1" dirty="0" smtClean="0">
                <a:latin typeface="Book Antiqua" pitchFamily="18" charset="0"/>
                <a:cs typeface="Arial" pitchFamily="34" charset="0"/>
              </a:rPr>
              <a:t>membran </a:t>
            </a:r>
            <a:r>
              <a:rPr lang="en-US" sz="3600" b="1" dirty="0" smtClean="0">
                <a:latin typeface="Book Antiqua" pitchFamily="18" charset="0"/>
                <a:cs typeface="Arial" pitchFamily="34" charset="0"/>
              </a:rPr>
              <a:t>sel.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Hal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ini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karena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keberadaan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dan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peranannya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sebagai pemisah antara cairan ekstraseluler dan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intraseluler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,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pelindung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cairan intraseluler dan organel-organel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dalam sel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serta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transportasi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berbagai molekul 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(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makro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molekul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dan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mikromolekul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)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.</a:t>
            </a:r>
            <a:endParaRPr lang="en-US" sz="3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2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Autofit/>
          </a:bodyPr>
          <a:lstStyle/>
          <a:p>
            <a:pPr lvl="0" algn="l"/>
            <a:r>
              <a:rPr lang="en-US" sz="3600" b="1" dirty="0" smtClean="0">
                <a:latin typeface="Book Antiqua" pitchFamily="18" charset="0"/>
              </a:rPr>
              <a:t>2. Protein </a:t>
            </a:r>
            <a:r>
              <a:rPr lang="en-US" sz="3600" b="1" dirty="0" err="1" smtClean="0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/>
            </a:r>
            <a:br>
              <a:rPr lang="en-US" sz="3600" dirty="0">
                <a:latin typeface="Book Antiqua" pitchFamily="18" charset="0"/>
              </a:rPr>
            </a:br>
            <a:endParaRPr lang="en-US" sz="3600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Book Antiqua" pitchFamily="18" charset="0"/>
              </a:rPr>
              <a:t>Protein </a:t>
            </a:r>
            <a:r>
              <a:rPr lang="en-US" sz="3600" b="1" dirty="0" err="1">
                <a:latin typeface="Book Antiqua" pitchFamily="18" charset="0"/>
              </a:rPr>
              <a:t>ekstrinsik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smtClean="0">
                <a:latin typeface="Book Antiqua" pitchFamily="18" charset="0"/>
              </a:rPr>
              <a:t> (</a:t>
            </a:r>
            <a:r>
              <a:rPr lang="en-US" sz="3600" b="1" i="1" dirty="0" err="1" smtClean="0">
                <a:latin typeface="Book Antiqua" pitchFamily="18" charset="0"/>
              </a:rPr>
              <a:t>periferal</a:t>
            </a:r>
            <a:r>
              <a:rPr lang="en-US" sz="3600" dirty="0" smtClean="0">
                <a:latin typeface="Book Antiqua" pitchFamily="18" charset="0"/>
              </a:rPr>
              <a:t>) </a:t>
            </a:r>
            <a:r>
              <a:rPr lang="en-US" sz="3600" dirty="0">
                <a:latin typeface="Book Antiqua" pitchFamily="18" charset="0"/>
              </a:rPr>
              <a:t>yang </a:t>
            </a:r>
            <a:r>
              <a:rPr lang="en-US" sz="3600" dirty="0" err="1">
                <a:latin typeface="Book Antiqua" pitchFamily="18" charset="0"/>
              </a:rPr>
              <a:t>terletak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diluar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mudah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dipisahkan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dengan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ekstraksi</a:t>
            </a:r>
            <a:r>
              <a:rPr lang="en-US" sz="3600" dirty="0">
                <a:latin typeface="Book Antiqua" pitchFamily="18" charset="0"/>
              </a:rPr>
              <a:t>.</a:t>
            </a:r>
          </a:p>
          <a:p>
            <a:r>
              <a:rPr lang="en-US" sz="3600" b="1" dirty="0" smtClean="0">
                <a:latin typeface="Book Antiqua" pitchFamily="18" charset="0"/>
              </a:rPr>
              <a:t>Protein </a:t>
            </a:r>
            <a:r>
              <a:rPr lang="en-US" sz="3600" b="1" dirty="0" err="1">
                <a:latin typeface="Book Antiqua" pitchFamily="18" charset="0"/>
              </a:rPr>
              <a:t>intrinsik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smtClean="0">
                <a:latin typeface="Book Antiqua" pitchFamily="18" charset="0"/>
              </a:rPr>
              <a:t>(</a:t>
            </a:r>
            <a:r>
              <a:rPr lang="en-US" sz="3600" b="1" i="1" dirty="0" smtClean="0">
                <a:latin typeface="Book Antiqua" pitchFamily="18" charset="0"/>
              </a:rPr>
              <a:t>integral</a:t>
            </a:r>
            <a:r>
              <a:rPr lang="en-US" sz="3600" dirty="0" smtClean="0">
                <a:latin typeface="Book Antiqua" pitchFamily="18" charset="0"/>
              </a:rPr>
              <a:t>) </a:t>
            </a:r>
            <a:r>
              <a:rPr lang="en-US" sz="3600" dirty="0" err="1">
                <a:latin typeface="Book Antiqua" pitchFamily="18" charset="0"/>
              </a:rPr>
              <a:t>terletak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diantara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molekul-molekul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lemak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sulit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dilepaskan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dari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pada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waktu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ekstraksi</a:t>
            </a:r>
            <a:r>
              <a:rPr lang="en-US" sz="3600" dirty="0">
                <a:latin typeface="Book Antiqua" pitchFamily="18" charset="0"/>
              </a:rPr>
              <a:t>.</a:t>
            </a:r>
            <a:endParaRPr lang="en-US" sz="3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58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Protein </a:t>
            </a:r>
            <a:r>
              <a:rPr lang="en-US" sz="3200" b="1" dirty="0" err="1"/>
              <a:t>periferal</a:t>
            </a:r>
            <a:r>
              <a:rPr lang="en-US" sz="3200" b="1" dirty="0"/>
              <a:t> yang </a:t>
            </a:r>
            <a:r>
              <a:rPr lang="en-US" sz="3200" b="1" dirty="0" err="1"/>
              <a:t>bergabung</a:t>
            </a:r>
            <a:r>
              <a:rPr lang="en-US" sz="3200" b="1" dirty="0"/>
              <a:t> </a:t>
            </a:r>
            <a:r>
              <a:rPr lang="en-US" sz="3200" b="1" dirty="0" err="1"/>
              <a:t>dengan</a:t>
            </a:r>
            <a:r>
              <a:rPr lang="en-US" sz="3200" b="1" dirty="0"/>
              <a:t> </a:t>
            </a:r>
            <a:r>
              <a:rPr lang="en-US" sz="3200" b="1" dirty="0" err="1"/>
              <a:t>substansi</a:t>
            </a:r>
            <a:r>
              <a:rPr lang="en-US" sz="3200" b="1" dirty="0"/>
              <a:t> lain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388248"/>
              </p:ext>
            </p:extLst>
          </p:nvPr>
        </p:nvGraphicFramePr>
        <p:xfrm>
          <a:off x="762000" y="1600200"/>
          <a:ext cx="7924800" cy="480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035"/>
                <a:gridCol w="3168365"/>
                <a:gridCol w="3962400"/>
              </a:tblGrid>
              <a:tr h="1107831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 No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7800" indent="0"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Protein </a:t>
                      </a:r>
                      <a:r>
                        <a:rPr lang="en-US" sz="1600" b="1" dirty="0" err="1" smtClean="0">
                          <a:effectLst/>
                        </a:rPr>
                        <a:t>periferal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bergabung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dengan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senyawa</a:t>
                      </a:r>
                      <a:r>
                        <a:rPr lang="en-US" sz="1600" b="1" dirty="0">
                          <a:effectLst/>
                        </a:rPr>
                        <a:t> lain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Letaknya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554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Sitokrom</a:t>
                      </a:r>
                      <a:r>
                        <a:rPr lang="en-US" sz="1600" b="1" dirty="0">
                          <a:effectLst/>
                        </a:rPr>
                        <a:t> C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Permukaan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luar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membran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dalam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mitokondria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554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Ribosoma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Sebelah tepi retikulum endoplasma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554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Spektin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Permukaan luar membran eritrosit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554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HPr Protein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Permukaan luar membran bakteri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554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5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Nektin</a:t>
                      </a:r>
                      <a:endParaRPr lang="en-US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Permukaan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luar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membran</a:t>
                      </a:r>
                      <a:r>
                        <a:rPr lang="en-US" sz="1600" b="1" dirty="0">
                          <a:effectLst/>
                        </a:rPr>
                        <a:t> Streptococcus </a:t>
                      </a:r>
                      <a:r>
                        <a:rPr lang="en-US" sz="1600" b="1" dirty="0" err="1">
                          <a:effectLst/>
                        </a:rPr>
                        <a:t>faecalis</a:t>
                      </a:r>
                      <a:r>
                        <a:rPr lang="en-US" sz="1600" b="1" dirty="0">
                          <a:effectLst/>
                        </a:rPr>
                        <a:t>.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639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30" y="1371601"/>
            <a:ext cx="7943270" cy="327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5400" y="5257800"/>
            <a:ext cx="6019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Book Antiqua" pitchFamily="18" charset="0"/>
              </a:rPr>
              <a:t>Gambar</a:t>
            </a:r>
            <a:r>
              <a:rPr lang="en-US" sz="3200" b="1" dirty="0" smtClean="0">
                <a:latin typeface="Book Antiqua" pitchFamily="18" charset="0"/>
              </a:rPr>
              <a:t> Protein </a:t>
            </a:r>
            <a:r>
              <a:rPr lang="en-US" sz="3200" b="1" dirty="0" err="1">
                <a:latin typeface="Book Antiqua" pitchFamily="18" charset="0"/>
              </a:rPr>
              <a:t>Membran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226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543800" cy="55927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6300" b="1" dirty="0" smtClean="0">
                <a:latin typeface="Book Antiqua" pitchFamily="18" charset="0"/>
              </a:rPr>
              <a:t>B. </a:t>
            </a:r>
            <a:r>
              <a:rPr lang="en-US" sz="6300" b="1" dirty="0" err="1" smtClean="0">
                <a:latin typeface="Book Antiqua" pitchFamily="18" charset="0"/>
              </a:rPr>
              <a:t>Fungsi</a:t>
            </a:r>
            <a:endParaRPr lang="en-US" sz="6300" b="1" dirty="0" smtClean="0">
              <a:latin typeface="Book Antiqua" pitchFamily="18" charset="0"/>
            </a:endParaRPr>
          </a:p>
          <a:p>
            <a:pPr marL="573088" indent="0" algn="just">
              <a:buNone/>
            </a:pPr>
            <a:endParaRPr lang="en-US" sz="4200" dirty="0" smtClean="0">
              <a:latin typeface="Book Antiqua" pitchFamily="18" charset="0"/>
            </a:endParaRPr>
          </a:p>
          <a:p>
            <a:pPr marL="627063" indent="0" algn="just">
              <a:buNone/>
            </a:pPr>
            <a:r>
              <a:rPr lang="en-US" sz="5800" dirty="0" smtClean="0">
                <a:latin typeface="Book Antiqua" pitchFamily="18" charset="0"/>
              </a:rPr>
              <a:t>S</a:t>
            </a:r>
            <a:r>
              <a:rPr lang="id-ID" sz="5800" dirty="0" smtClean="0">
                <a:latin typeface="Book Antiqua" pitchFamily="18" charset="0"/>
              </a:rPr>
              <a:t>ebagai </a:t>
            </a:r>
            <a:r>
              <a:rPr lang="id-ID" sz="5800" b="1" dirty="0">
                <a:latin typeface="Book Antiqua" pitchFamily="18" charset="0"/>
              </a:rPr>
              <a:t>barier </a:t>
            </a:r>
            <a:r>
              <a:rPr lang="id-ID" sz="5800" b="1" dirty="0" smtClean="0">
                <a:latin typeface="Book Antiqua" pitchFamily="18" charset="0"/>
              </a:rPr>
              <a:t>semipermeabel</a:t>
            </a:r>
            <a:r>
              <a:rPr lang="id-ID" sz="5800" dirty="0" smtClean="0">
                <a:latin typeface="Book Antiqua" pitchFamily="18" charset="0"/>
              </a:rPr>
              <a:t> </a:t>
            </a:r>
            <a:r>
              <a:rPr lang="id-ID" sz="5800" dirty="0">
                <a:latin typeface="Book Antiqua" pitchFamily="18" charset="0"/>
              </a:rPr>
              <a:t>yang </a:t>
            </a:r>
            <a:r>
              <a:rPr lang="id-ID" sz="5800" dirty="0" smtClean="0">
                <a:latin typeface="Book Antiqua" pitchFamily="18" charset="0"/>
              </a:rPr>
              <a:t>memungkinkan </a:t>
            </a:r>
            <a:r>
              <a:rPr lang="id-ID" sz="5800" dirty="0">
                <a:latin typeface="Book Antiqua" pitchFamily="18" charset="0"/>
              </a:rPr>
              <a:t>molekul </a:t>
            </a:r>
            <a:r>
              <a:rPr lang="id-ID" sz="5800" dirty="0" smtClean="0">
                <a:latin typeface="Book Antiqua" pitchFamily="18" charset="0"/>
              </a:rPr>
              <a:t>ukuran </a:t>
            </a:r>
            <a:r>
              <a:rPr lang="id-ID" sz="5800" dirty="0">
                <a:latin typeface="Book Antiqua" pitchFamily="18" charset="0"/>
              </a:rPr>
              <a:t>kecil dapat keluar masuk ke dalam sel. </a:t>
            </a:r>
            <a:endParaRPr lang="en-US" sz="5800" dirty="0" smtClean="0">
              <a:latin typeface="Book Antiqua" pitchFamily="18" charset="0"/>
            </a:endParaRPr>
          </a:p>
          <a:p>
            <a:pPr marL="627063" indent="0" algn="just">
              <a:buNone/>
            </a:pPr>
            <a:r>
              <a:rPr lang="id-ID" sz="5800" dirty="0" smtClean="0">
                <a:latin typeface="Book Antiqua" pitchFamily="18" charset="0"/>
              </a:rPr>
              <a:t>Hasil pengamatan mikroskop </a:t>
            </a:r>
            <a:r>
              <a:rPr lang="id-ID" sz="5800" dirty="0" smtClean="0">
                <a:latin typeface="Book Antiqua" pitchFamily="18" charset="0"/>
              </a:rPr>
              <a:t>elektron</a:t>
            </a:r>
            <a:r>
              <a:rPr lang="en-US" sz="5800" dirty="0" smtClean="0">
                <a:latin typeface="Book Antiqua" pitchFamily="18" charset="0"/>
              </a:rPr>
              <a:t>,</a:t>
            </a:r>
            <a:r>
              <a:rPr lang="id-ID" sz="5800" dirty="0" smtClean="0">
                <a:latin typeface="Book Antiqua" pitchFamily="18" charset="0"/>
              </a:rPr>
              <a:t> membran </a:t>
            </a:r>
            <a:r>
              <a:rPr lang="en-US" sz="5800" dirty="0" smtClean="0">
                <a:latin typeface="Book Antiqua" pitchFamily="18" charset="0"/>
              </a:rPr>
              <a:t>plasma</a:t>
            </a:r>
            <a:r>
              <a:rPr lang="id-ID" sz="5800" dirty="0" smtClean="0">
                <a:latin typeface="Book Antiqua" pitchFamily="18" charset="0"/>
              </a:rPr>
              <a:t> merupakan lipid bilayer </a:t>
            </a:r>
            <a:r>
              <a:rPr lang="en-US" sz="5800" dirty="0" err="1" smtClean="0">
                <a:latin typeface="Book Antiqua" pitchFamily="18" charset="0"/>
              </a:rPr>
              <a:t>disebut</a:t>
            </a:r>
            <a:r>
              <a:rPr lang="id-ID" sz="5800" dirty="0" smtClean="0">
                <a:latin typeface="Book Antiqua" pitchFamily="18" charset="0"/>
              </a:rPr>
              <a:t> sebagai</a:t>
            </a:r>
            <a:r>
              <a:rPr lang="id-ID" sz="5800" dirty="0" smtClean="0">
                <a:latin typeface="Book Antiqua" pitchFamily="18" charset="0"/>
              </a:rPr>
              <a:t> </a:t>
            </a:r>
            <a:r>
              <a:rPr lang="en-US" sz="5800" b="1" dirty="0" smtClean="0">
                <a:latin typeface="Book Antiqua" pitchFamily="18" charset="0"/>
              </a:rPr>
              <a:t>model </a:t>
            </a:r>
            <a:r>
              <a:rPr lang="en-US" sz="5800" b="1" dirty="0" err="1" smtClean="0">
                <a:latin typeface="Book Antiqua" pitchFamily="18" charset="0"/>
              </a:rPr>
              <a:t>mosaik</a:t>
            </a:r>
            <a:r>
              <a:rPr lang="en-US" sz="5800" b="1" dirty="0" smtClean="0">
                <a:latin typeface="Book Antiqua" pitchFamily="18" charset="0"/>
              </a:rPr>
              <a:t> </a:t>
            </a:r>
            <a:r>
              <a:rPr lang="en-US" sz="5800" b="1" dirty="0" err="1" smtClean="0">
                <a:latin typeface="Book Antiqua" pitchFamily="18" charset="0"/>
              </a:rPr>
              <a:t>cair</a:t>
            </a:r>
            <a:r>
              <a:rPr lang="en-US" sz="5800" dirty="0" smtClean="0">
                <a:latin typeface="Book Antiqua" pitchFamily="18" charset="0"/>
              </a:rPr>
              <a:t> (</a:t>
            </a:r>
            <a:r>
              <a:rPr lang="en-US" sz="5800" i="1" dirty="0" smtClean="0">
                <a:latin typeface="Book Antiqua" pitchFamily="18" charset="0"/>
              </a:rPr>
              <a:t>fluid-mosaic</a:t>
            </a:r>
            <a:r>
              <a:rPr lang="en-US" sz="5800" dirty="0" smtClean="0">
                <a:latin typeface="Book Antiqua" pitchFamily="18" charset="0"/>
              </a:rPr>
              <a:t> </a:t>
            </a:r>
            <a:r>
              <a:rPr lang="id-ID" sz="5800" i="1" dirty="0" smtClean="0">
                <a:latin typeface="Book Antiqua" pitchFamily="18" charset="0"/>
              </a:rPr>
              <a:t>model</a:t>
            </a:r>
            <a:r>
              <a:rPr lang="id-ID" sz="5800" dirty="0" smtClean="0">
                <a:latin typeface="Book Antiqua" pitchFamily="18" charset="0"/>
              </a:rPr>
              <a:t>). </a:t>
            </a:r>
            <a:endParaRPr lang="en-US" sz="5800" b="1" dirty="0" smtClean="0">
              <a:latin typeface="Book Antiqua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2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059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3600" dirty="0">
                <a:latin typeface="Book Antiqua" pitchFamily="18" charset="0"/>
                <a:cs typeface="Arial" pitchFamily="34" charset="0"/>
              </a:rPr>
              <a:t>Molekul penyusun utama </a:t>
            </a:r>
            <a:r>
              <a:rPr lang="en-US" sz="3600" dirty="0" err="1" smtClean="0">
                <a:latin typeface="Book Antiqua" pitchFamily="18" charset="0"/>
                <a:cs typeface="Arial" pitchFamily="34" charset="0"/>
              </a:rPr>
              <a:t>membran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 plasma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adalah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fosfolipid,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terdiri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dari bagian kepala yang polar (</a:t>
            </a:r>
            <a:r>
              <a:rPr lang="en-US" sz="3600" b="1" i="1" dirty="0" err="1">
                <a:latin typeface="Book Antiqua" pitchFamily="18" charset="0"/>
                <a:cs typeface="Arial" pitchFamily="34" charset="0"/>
              </a:rPr>
              <a:t>hidrofilik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) dan dua ekor nonpolar (</a:t>
            </a:r>
            <a:r>
              <a:rPr lang="en-US" sz="3600" b="1" i="1" dirty="0" err="1">
                <a:latin typeface="Book Antiqua" pitchFamily="18" charset="0"/>
                <a:cs typeface="Arial" pitchFamily="34" charset="0"/>
              </a:rPr>
              <a:t>hidrofobik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). Fosfolipid ini tersusun atas bagian nonpolar membentuk daerah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hidro</a:t>
            </a:r>
            <a:r>
              <a:rPr lang="en-US" sz="3600" dirty="0" smtClean="0">
                <a:latin typeface="Book Antiqua" pitchFamily="18" charset="0"/>
                <a:cs typeface="Arial" pitchFamily="34" charset="0"/>
              </a:rPr>
              <a:t>-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fobik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yang diapit oleh daerah kep</a:t>
            </a:r>
            <a:r>
              <a:rPr lang="en-US" sz="3600" dirty="0">
                <a:latin typeface="Book Antiqua" pitchFamily="18" charset="0"/>
                <a:cs typeface="Arial" pitchFamily="34" charset="0"/>
              </a:rPr>
              <a:t>a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la </a:t>
            </a:r>
            <a:r>
              <a:rPr lang="id-ID" sz="3600" dirty="0" smtClean="0">
                <a:latin typeface="Book Antiqua" pitchFamily="18" charset="0"/>
                <a:cs typeface="Arial" pitchFamily="34" charset="0"/>
              </a:rPr>
              <a:t>  </a:t>
            </a:r>
            <a:r>
              <a:rPr lang="id-ID" sz="3600" dirty="0">
                <a:latin typeface="Book Antiqua" pitchFamily="18" charset="0"/>
                <a:cs typeface="Arial" pitchFamily="34" charset="0"/>
              </a:rPr>
              <a:t>bagian dalam dan luar membran.</a:t>
            </a:r>
            <a:endParaRPr lang="en-US" sz="3600" dirty="0"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37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1" y="990600"/>
            <a:ext cx="8229599" cy="5095875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C. </a:t>
            </a:r>
            <a:r>
              <a:rPr lang="en-US" sz="40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Sejarah</a:t>
            </a:r>
            <a:r>
              <a:rPr lang="en-US" sz="40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Perkembangan</a:t>
            </a:r>
            <a:r>
              <a:rPr lang="en-US" sz="40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Teori</a:t>
            </a:r>
            <a:r>
              <a:rPr lang="en-US" sz="40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</a:t>
            </a:r>
          </a:p>
          <a:p>
            <a:pPr lvl="0" algn="l">
              <a:spcBef>
                <a:spcPts val="0"/>
              </a:spcBef>
            </a:pPr>
            <a:r>
              <a:rPr lang="en-US" sz="4000" b="1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</a:t>
            </a:r>
            <a:r>
              <a:rPr lang="en-US" sz="40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Membran</a:t>
            </a:r>
            <a:r>
              <a:rPr lang="en-US" sz="40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Plasma.</a:t>
            </a:r>
          </a:p>
          <a:p>
            <a:pPr lvl="0" algn="l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1. </a:t>
            </a:r>
            <a:r>
              <a:rPr lang="en-US" sz="36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Gorter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dan</a:t>
            </a:r>
            <a:r>
              <a:rPr lang="en-US" sz="3600" b="1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Grendel</a:t>
            </a: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(1925)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→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teliti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endParaRPr lang="en-US" sz="3600" dirty="0" smtClean="0">
              <a:solidFill>
                <a:schemeClr val="tx1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   </a:t>
            </a:r>
            <a:r>
              <a:rPr lang="en-US" sz="36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membran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eritrosit</a:t>
            </a:r>
            <a:r>
              <a:rPr lang="en-US" sz="3600" b="1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</a:t>
            </a:r>
            <a:r>
              <a:rPr lang="en-US" sz="36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manusia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,</a:t>
            </a:r>
            <a:endParaRPr lang="en-US" sz="3600" b="1" dirty="0" smtClean="0">
              <a:solidFill>
                <a:schemeClr val="tx1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   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terdiri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lapisan</a:t>
            </a: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molekul</a:t>
            </a:r>
            <a:r>
              <a:rPr lang="en-US" sz="3600" b="1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lemak</a:t>
            </a: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endParaRPr lang="en-US" sz="3600" dirty="0" smtClean="0">
              <a:solidFill>
                <a:schemeClr val="tx1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  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(</a:t>
            </a: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l</a:t>
            </a:r>
            <a:r>
              <a:rPr lang="en-US" sz="3600" b="1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ipid </a:t>
            </a:r>
            <a:r>
              <a:rPr lang="en-US" sz="3600" b="1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bilayer/</a:t>
            </a:r>
            <a:r>
              <a:rPr lang="en-US" sz="36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bimolekular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)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yang   </a:t>
            </a:r>
          </a:p>
          <a:p>
            <a:pPr algn="just"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  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bersifat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hidrofilik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(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hadap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keluar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)</a:t>
            </a:r>
          </a:p>
          <a:p>
            <a:pPr algn="just"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  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hidrofobik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(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hadap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ke</a:t>
            </a: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dlm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)</a:t>
            </a:r>
          </a:p>
          <a:p>
            <a:pPr algn="just"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Book Antiqua" pitchFamily="18" charset="0"/>
                <a:cs typeface="Arial" pitchFamily="34" charset="0"/>
              </a:rPr>
              <a:t>       </a:t>
            </a:r>
            <a:endParaRPr lang="en-US" sz="3600" dirty="0" smtClean="0">
              <a:solidFill>
                <a:schemeClr val="tx1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en-US" sz="3600" dirty="0">
              <a:solidFill>
                <a:schemeClr val="tx1"/>
              </a:solidFill>
              <a:latin typeface="Book Antiqua" pitchFamily="18" charset="0"/>
              <a:cs typeface="Arial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42574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725269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Book Antiqua" pitchFamily="18" charset="0"/>
              </a:rPr>
              <a:t>Struktur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Membran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menurut</a:t>
            </a:r>
            <a:endParaRPr lang="en-US" sz="3200" b="1" dirty="0" smtClean="0">
              <a:latin typeface="Book Antiqua" pitchFamily="18" charset="0"/>
            </a:endParaRPr>
          </a:p>
          <a:p>
            <a:pPr algn="ctr"/>
            <a:r>
              <a:rPr lang="en-US" sz="3200" b="1" dirty="0" err="1" smtClean="0">
                <a:latin typeface="Book Antiqua" pitchFamily="18" charset="0"/>
              </a:rPr>
              <a:t>Groter</a:t>
            </a:r>
            <a:r>
              <a:rPr lang="en-US" sz="3200" b="1" dirty="0" smtClean="0">
                <a:latin typeface="Book Antiqua" pitchFamily="18" charset="0"/>
              </a:rPr>
              <a:t> &amp; Grendel</a:t>
            </a:r>
            <a:r>
              <a:rPr lang="en-US" sz="3200" dirty="0" smtClean="0">
                <a:latin typeface="Book Antiqua" pitchFamily="18" charset="0"/>
              </a:rPr>
              <a:t> </a:t>
            </a:r>
            <a:endParaRPr lang="en-US" sz="32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5410200"/>
            <a:ext cx="5410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4495800"/>
            <a:ext cx="3048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50551"/>
            <a:ext cx="6476999" cy="3520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12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Book Antiqua" pitchFamily="18" charset="0"/>
              </a:rPr>
              <a:t>2. </a:t>
            </a:r>
            <a:r>
              <a:rPr lang="id-ID" sz="3600" b="1" dirty="0">
                <a:latin typeface="Book Antiqua" pitchFamily="18" charset="0"/>
              </a:rPr>
              <a:t>J.F. Danielli dan E.N. Harvey (1933</a:t>
            </a:r>
            <a:r>
              <a:rPr lang="id-ID" sz="3600" b="1" dirty="0" smtClean="0">
                <a:latin typeface="Book Antiqua" pitchFamily="18" charset="0"/>
              </a:rPr>
              <a:t>)</a:t>
            </a:r>
            <a:endParaRPr lang="en-US" sz="3600" b="1" dirty="0" smtClean="0">
              <a:latin typeface="Book Antiqua" pitchFamily="18" charset="0"/>
            </a:endParaRPr>
          </a:p>
          <a:p>
            <a:pPr marL="463550" indent="0" algn="just">
              <a:buNone/>
            </a:pPr>
            <a:endParaRPr lang="en-US" sz="2400" dirty="0" smtClean="0">
              <a:latin typeface="Book Antiqua" pitchFamily="18" charset="0"/>
            </a:endParaRPr>
          </a:p>
          <a:p>
            <a:pPr marL="463550" indent="0" algn="just">
              <a:buNone/>
            </a:pPr>
            <a:r>
              <a:rPr lang="en-US" sz="3600" dirty="0" smtClean="0">
                <a:latin typeface="Book Antiqua" pitchFamily="18" charset="0"/>
              </a:rPr>
              <a:t>M</a:t>
            </a:r>
            <a:r>
              <a:rPr lang="id-ID" sz="3600" dirty="0" smtClean="0">
                <a:latin typeface="Book Antiqua" pitchFamily="18" charset="0"/>
              </a:rPr>
              <a:t>embran </a:t>
            </a:r>
            <a:r>
              <a:rPr lang="id-ID" sz="3600" dirty="0">
                <a:latin typeface="Book Antiqua" pitchFamily="18" charset="0"/>
              </a:rPr>
              <a:t>plasma terdiri atas dua fase yaitu </a:t>
            </a:r>
            <a:r>
              <a:rPr lang="id-ID" sz="3600" b="1" dirty="0">
                <a:latin typeface="Book Antiqua" pitchFamily="18" charset="0"/>
              </a:rPr>
              <a:t>fase cair</a:t>
            </a:r>
            <a:r>
              <a:rPr lang="id-ID" sz="3600" dirty="0">
                <a:latin typeface="Book Antiqua" pitchFamily="18" charset="0"/>
              </a:rPr>
              <a:t> dan </a:t>
            </a:r>
            <a:r>
              <a:rPr lang="id-ID" sz="3600" b="1" dirty="0">
                <a:latin typeface="Book Antiqua" pitchFamily="18" charset="0"/>
              </a:rPr>
              <a:t>fase minyak</a:t>
            </a:r>
            <a:r>
              <a:rPr lang="id-ID" sz="3600" dirty="0">
                <a:latin typeface="Book Antiqua" pitchFamily="18" charset="0"/>
              </a:rPr>
              <a:t>. Bagian lipid yang hidrofobik mengarah ke fase cair. Protein terhidrasi bekerja sebagai suatu buffer diantara kepala lipid yang hidrofilik dan fase cair. </a:t>
            </a:r>
            <a:endParaRPr lang="en-US" sz="3600" b="1" dirty="0">
              <a:latin typeface="Book Antiqua" pitchFamily="18" charset="0"/>
            </a:endParaRPr>
          </a:p>
          <a:p>
            <a:pPr marL="0" indent="0">
              <a:buNone/>
            </a:pPr>
            <a:endParaRPr lang="en-US" sz="36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Book Antiqua" pitchFamily="18" charset="0"/>
              </a:rPr>
              <a:t>Struktur</a:t>
            </a:r>
            <a:r>
              <a:rPr lang="en-US" sz="3200" b="1" dirty="0" smtClean="0">
                <a:latin typeface="Book Antiqua" pitchFamily="18" charset="0"/>
              </a:rPr>
              <a:t>  </a:t>
            </a:r>
            <a:r>
              <a:rPr lang="en-US" sz="3200" b="1" dirty="0" err="1" smtClean="0">
                <a:latin typeface="Book Antiqua" pitchFamily="18" charset="0"/>
              </a:rPr>
              <a:t>Membran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b="1" dirty="0" err="1" smtClean="0">
                <a:latin typeface="Book Antiqua" pitchFamily="18" charset="0"/>
              </a:rPr>
              <a:t>menurut</a:t>
            </a:r>
            <a:r>
              <a:rPr lang="en-US" sz="3200" b="1" dirty="0" smtClean="0">
                <a:latin typeface="Book Antiqua" pitchFamily="18" charset="0"/>
              </a:rPr>
              <a:t/>
            </a:r>
            <a:br>
              <a:rPr lang="en-US" sz="3200" b="1" dirty="0" smtClean="0">
                <a:latin typeface="Book Antiqua" pitchFamily="18" charset="0"/>
              </a:rPr>
            </a:br>
            <a:r>
              <a:rPr lang="id-ID" sz="3200" b="1" dirty="0" smtClean="0">
                <a:latin typeface="Book Antiqua" pitchFamily="18" charset="0"/>
              </a:rPr>
              <a:t>Danielli </a:t>
            </a:r>
            <a:r>
              <a:rPr lang="id-ID" sz="3200" b="1" dirty="0">
                <a:latin typeface="Book Antiqua" pitchFamily="18" charset="0"/>
              </a:rPr>
              <a:t>&amp; Harvey</a:t>
            </a:r>
            <a:endParaRPr lang="en-US" sz="3200" b="1" dirty="0">
              <a:latin typeface="Book Antiqua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30" y="2656622"/>
            <a:ext cx="7921770" cy="2601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96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Book Antiqua" pitchFamily="18" charset="0"/>
              </a:rPr>
              <a:t>3. </a:t>
            </a:r>
            <a:r>
              <a:rPr lang="en-US" sz="3600" b="1" dirty="0" err="1" smtClean="0">
                <a:latin typeface="Book Antiqua" pitchFamily="18" charset="0"/>
              </a:rPr>
              <a:t>Danielli</a:t>
            </a:r>
            <a:r>
              <a:rPr lang="en-US" sz="3600" b="1" dirty="0">
                <a:latin typeface="Book Antiqua" pitchFamily="18" charset="0"/>
              </a:rPr>
              <a:t>. H </a:t>
            </a:r>
            <a:r>
              <a:rPr lang="en-US" sz="3600" b="1" dirty="0" err="1">
                <a:latin typeface="Book Antiqua" pitchFamily="18" charset="0"/>
              </a:rPr>
              <a:t>dan</a:t>
            </a:r>
            <a:r>
              <a:rPr lang="en-US" sz="3600" b="1" dirty="0">
                <a:latin typeface="Book Antiqua" pitchFamily="18" charset="0"/>
              </a:rPr>
              <a:t> </a:t>
            </a:r>
            <a:r>
              <a:rPr lang="en-US" sz="3600" b="1" dirty="0" err="1">
                <a:latin typeface="Book Antiqua" pitchFamily="18" charset="0"/>
              </a:rPr>
              <a:t>Davson</a:t>
            </a:r>
            <a:r>
              <a:rPr lang="en-US" sz="3600" b="1" dirty="0">
                <a:latin typeface="Book Antiqua" pitchFamily="18" charset="0"/>
              </a:rPr>
              <a:t> H. (1935)</a:t>
            </a:r>
            <a:endParaRPr lang="en-US" sz="36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pPr marL="627063" indent="0" algn="just">
              <a:buNone/>
            </a:pPr>
            <a:r>
              <a:rPr lang="en-US" sz="3600" dirty="0" err="1" smtClean="0">
                <a:latin typeface="Book Antiqua" pitchFamily="18" charset="0"/>
              </a:rPr>
              <a:t>Membran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>
                <a:latin typeface="Book Antiqua" pitchFamily="18" charset="0"/>
              </a:rPr>
              <a:t>plasma </a:t>
            </a:r>
            <a:r>
              <a:rPr lang="en-US" sz="3600" dirty="0" err="1">
                <a:latin typeface="Book Antiqua" pitchFamily="18" charset="0"/>
              </a:rPr>
              <a:t>terdiri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dari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tiga</a:t>
            </a:r>
            <a:r>
              <a:rPr lang="en-US" sz="3600" dirty="0">
                <a:latin typeface="Book Antiqua" pitchFamily="18" charset="0"/>
              </a:rPr>
              <a:t> lapis </a:t>
            </a:r>
            <a:r>
              <a:rPr lang="en-US" sz="3600" dirty="0" err="1" smtClean="0">
                <a:latin typeface="Book Antiqua" pitchFamily="18" charset="0"/>
              </a:rPr>
              <a:t>dimana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dua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pinggir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merupakan</a:t>
            </a:r>
            <a:r>
              <a:rPr lang="en-US" sz="3600" dirty="0">
                <a:latin typeface="Book Antiqua" pitchFamily="18" charset="0"/>
              </a:rPr>
              <a:t> protein </a:t>
            </a:r>
            <a:r>
              <a:rPr lang="en-US" sz="3600" dirty="0" err="1">
                <a:latin typeface="Book Antiqua" pitchFamily="18" charset="0"/>
              </a:rPr>
              <a:t>dan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ditengahnya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lapisan</a:t>
            </a:r>
            <a:r>
              <a:rPr lang="en-US" sz="3600" dirty="0">
                <a:latin typeface="Book Antiqua" pitchFamily="18" charset="0"/>
              </a:rPr>
              <a:t> lipid </a:t>
            </a:r>
            <a:r>
              <a:rPr lang="en-US" sz="3600" dirty="0" err="1" smtClean="0">
                <a:latin typeface="Book Antiqua" pitchFamily="18" charset="0"/>
              </a:rPr>
              <a:t>bimolekuler</a:t>
            </a:r>
            <a:r>
              <a:rPr lang="en-US" sz="3600" dirty="0">
                <a:latin typeface="Book Antiqua" pitchFamily="18" charset="0"/>
              </a:rPr>
              <a:t>.  </a:t>
            </a:r>
            <a:r>
              <a:rPr lang="en-US" sz="3600" dirty="0" err="1">
                <a:latin typeface="Book Antiqua" pitchFamily="18" charset="0"/>
              </a:rPr>
              <a:t>Membran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tersebut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mempunyai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sifat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selektif</a:t>
            </a:r>
            <a:r>
              <a:rPr lang="en-US" sz="3600" dirty="0">
                <a:latin typeface="Book Antiqua" pitchFamily="18" charset="0"/>
              </a:rPr>
              <a:t> </a:t>
            </a:r>
            <a:r>
              <a:rPr lang="en-US" sz="3600" dirty="0" err="1">
                <a:latin typeface="Book Antiqua" pitchFamily="18" charset="0"/>
              </a:rPr>
              <a:t>permeabel</a:t>
            </a:r>
            <a:r>
              <a:rPr lang="en-US" sz="3600" dirty="0">
                <a:latin typeface="Book Antiqua" pitchFamily="18" charset="0"/>
              </a:rPr>
              <a:t>.</a:t>
            </a:r>
            <a:endParaRPr lang="en-US" sz="3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1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849</Words>
  <Application>Microsoft Office PowerPoint</Application>
  <PresentationFormat>On-screen Show (4:3)</PresentationFormat>
  <Paragraphs>92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MEMBRAN PLASMA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Struktur  Membran menurut Danielli &amp; Harvey</vt:lpstr>
      <vt:lpstr>3. Danielli. H dan Davson H. (1935)</vt:lpstr>
      <vt:lpstr>Struktur Membran menurut  Danielli &amp; Davson</vt:lpstr>
      <vt:lpstr>4. Robertson, J.D. (1950)</vt:lpstr>
      <vt:lpstr> Struktur Membran menurut Robertson </vt:lpstr>
      <vt:lpstr>5. Overton 1989</vt:lpstr>
      <vt:lpstr>PowerPoint Presentation</vt:lpstr>
      <vt:lpstr>PowerPoint Presentation</vt:lpstr>
      <vt:lpstr> Struktur Membran menurut Singer dan Nicolson </vt:lpstr>
      <vt:lpstr>D. Struktur Membran Plasma</vt:lpstr>
      <vt:lpstr>PowerPoint Presentation</vt:lpstr>
      <vt:lpstr>PowerPoint Presentation</vt:lpstr>
      <vt:lpstr>2. Protein Membran </vt:lpstr>
      <vt:lpstr>Protein periferal yang bergabung dengan substansi lain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 PLASMA</dc:title>
  <dc:creator>Asus</dc:creator>
  <cp:lastModifiedBy>Asus</cp:lastModifiedBy>
  <cp:revision>31</cp:revision>
  <dcterms:created xsi:type="dcterms:W3CDTF">2015-10-01T02:44:17Z</dcterms:created>
  <dcterms:modified xsi:type="dcterms:W3CDTF">2015-10-06T03:48:00Z</dcterms:modified>
</cp:coreProperties>
</file>