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1" r:id="rId3"/>
    <p:sldId id="273" r:id="rId4"/>
    <p:sldId id="272" r:id="rId5"/>
    <p:sldId id="280" r:id="rId6"/>
    <p:sldId id="274" r:id="rId7"/>
    <p:sldId id="281" r:id="rId8"/>
    <p:sldId id="279" r:id="rId9"/>
    <p:sldId id="276" r:id="rId10"/>
    <p:sldId id="277" r:id="rId11"/>
    <p:sldId id="27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CD29D-8993-4B31-B7BE-52311A4FE2CB}" type="datetimeFigureOut">
              <a:rPr lang="id-ID" smtClean="0"/>
              <a:t>27/12/2015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30D1C-85B3-48BD-BCCD-884D5FC5492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38102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30D1C-85B3-48BD-BCCD-884D5FC54927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28625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7172" y="76200"/>
            <a:ext cx="6172200" cy="228600"/>
          </a:xfrm>
          <a:prstGeom prst="rect">
            <a:avLst/>
          </a:prstGeom>
          <a:solidFill>
            <a:srgbClr val="FF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281058" y="76200"/>
            <a:ext cx="28194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F:\Manajemen Prodi\logo fki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5991529"/>
            <a:ext cx="2895600" cy="790271"/>
          </a:xfrm>
          <a:prstGeom prst="rect">
            <a:avLst/>
          </a:prstGeom>
          <a:noFill/>
        </p:spPr>
      </p:pic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/>
              <a:t>Workshop </a:t>
            </a:r>
            <a:r>
              <a:rPr lang="id-ID" b="1" dirty="0" smtClean="0"/>
              <a:t>Penyusunan Rencana Pembelajaran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838200" y="4724400"/>
            <a:ext cx="7467600" cy="9144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2800" b="1" i="1" dirty="0" smtClean="0"/>
              <a:t>RESEARCH GROUP</a:t>
            </a:r>
            <a:r>
              <a:rPr lang="en-US" sz="2800" b="1" dirty="0" smtClean="0"/>
              <a:t> KAJIAN PROFESI GURU SD</a:t>
            </a:r>
          </a:p>
          <a:p>
            <a:pPr algn="ctr">
              <a:buNone/>
            </a:pPr>
            <a:r>
              <a:rPr lang="en-US" sz="2800" dirty="0" smtClean="0"/>
              <a:t>PENDIDIKAN GURU SEKOLAH DASAR KEBUMEN</a:t>
            </a:r>
            <a:endParaRPr lang="en-US" sz="28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38200" y="3016249"/>
            <a:ext cx="74676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en-US" sz="2800" dirty="0" err="1" smtClean="0"/>
              <a:t>Moh</a:t>
            </a:r>
            <a:r>
              <a:rPr lang="en-US" sz="2800" dirty="0" smtClean="0"/>
              <a:t> </a:t>
            </a:r>
            <a:r>
              <a:rPr lang="en-US" sz="2800" dirty="0" err="1" smtClean="0"/>
              <a:t>Salimi</a:t>
            </a:r>
            <a:r>
              <a:rPr lang="en-US" sz="2800" dirty="0" smtClean="0"/>
              <a:t>, </a:t>
            </a:r>
            <a:r>
              <a:rPr lang="en-US" sz="2800" dirty="0" err="1" smtClean="0"/>
              <a:t>S.Pd</a:t>
            </a:r>
            <a:r>
              <a:rPr lang="en-US" sz="2800" dirty="0" smtClean="0"/>
              <a:t>., </a:t>
            </a:r>
            <a:r>
              <a:rPr lang="en-US" sz="2800" dirty="0" err="1" smtClean="0"/>
              <a:t>M.Pd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Struktur Penilaian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d-ID" dirty="0" smtClean="0"/>
              <a:t>Kognitif</a:t>
            </a:r>
          </a:p>
          <a:p>
            <a:pPr>
              <a:buFontTx/>
              <a:buChar char="-"/>
            </a:pPr>
            <a:r>
              <a:rPr lang="id-ID" dirty="0" smtClean="0"/>
              <a:t>jenis, bentuk, prosedur</a:t>
            </a:r>
          </a:p>
          <a:p>
            <a:pPr>
              <a:buFontTx/>
              <a:buChar char="-"/>
            </a:pPr>
            <a:r>
              <a:rPr lang="id-ID" dirty="0" smtClean="0"/>
              <a:t>soal (termasuk petunjuknya), kunci jawaban, pedoman penskoran</a:t>
            </a:r>
          </a:p>
          <a:p>
            <a:r>
              <a:rPr lang="id-ID" dirty="0" smtClean="0"/>
              <a:t>Afektif</a:t>
            </a:r>
          </a:p>
          <a:p>
            <a:pPr>
              <a:buFontTx/>
              <a:buChar char="-"/>
            </a:pPr>
            <a:r>
              <a:rPr lang="id-ID" dirty="0"/>
              <a:t>jenis, bentuk, prosedur</a:t>
            </a:r>
          </a:p>
          <a:p>
            <a:pPr>
              <a:buFontTx/>
              <a:buChar char="-"/>
            </a:pPr>
            <a:r>
              <a:rPr lang="id-ID" dirty="0" smtClean="0"/>
              <a:t>lembar penilaian (observasi/wawancara/angket dll), rubrik/deskriptor, </a:t>
            </a:r>
            <a:r>
              <a:rPr lang="id-ID" dirty="0"/>
              <a:t>pedoman </a:t>
            </a:r>
            <a:r>
              <a:rPr lang="id-ID" dirty="0" smtClean="0"/>
              <a:t>penskoran</a:t>
            </a:r>
          </a:p>
          <a:p>
            <a:r>
              <a:rPr lang="id-ID" dirty="0" smtClean="0"/>
              <a:t>Keterampilan</a:t>
            </a:r>
          </a:p>
          <a:p>
            <a:pPr>
              <a:buFontTx/>
              <a:buChar char="-"/>
            </a:pPr>
            <a:r>
              <a:rPr lang="id-ID" dirty="0"/>
              <a:t>jenis, bentuk, prosedur</a:t>
            </a:r>
          </a:p>
          <a:p>
            <a:pPr>
              <a:buFontTx/>
              <a:buChar char="-"/>
            </a:pPr>
            <a:r>
              <a:rPr lang="id-ID" dirty="0"/>
              <a:t>lembar penilaian </a:t>
            </a:r>
            <a:r>
              <a:rPr lang="id-ID" dirty="0" smtClean="0"/>
              <a:t>kinerja, </a:t>
            </a:r>
            <a:r>
              <a:rPr lang="id-ID" dirty="0"/>
              <a:t>rubrik/deskriptor, pedoman </a:t>
            </a:r>
            <a:r>
              <a:rPr lang="id-ID" dirty="0" smtClean="0"/>
              <a:t>penskoran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7577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3600" dirty="0" smtClean="0"/>
              <a:t>Hubungan KD, Materi, Indikator, Kegiatan Pemb. (metode/media), dan Penilaian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marL="0" indent="0" algn="just">
              <a:buNone/>
            </a:pPr>
            <a:r>
              <a:rPr lang="id-ID" dirty="0" smtClean="0"/>
              <a:t>                                 Kompetensi Dasar</a:t>
            </a:r>
            <a:endParaRPr lang="id-ID" dirty="0"/>
          </a:p>
          <a:p>
            <a:pPr marL="0" indent="0" algn="just">
              <a:buNone/>
            </a:pPr>
            <a:endParaRPr lang="id-ID" dirty="0" smtClean="0"/>
          </a:p>
          <a:p>
            <a:pPr marL="0" indent="0" algn="just">
              <a:buNone/>
            </a:pPr>
            <a:r>
              <a:rPr lang="id-ID" sz="3000" dirty="0"/>
              <a:t>[</a:t>
            </a:r>
            <a:r>
              <a:rPr lang="id-ID" sz="3000" dirty="0" smtClean="0"/>
              <a:t>Proses Kog/Af/Ketr]  [Pengetahuan] [Metd/Med]</a:t>
            </a:r>
          </a:p>
          <a:p>
            <a:pPr marL="0" indent="0" algn="ctr">
              <a:buNone/>
            </a:pPr>
            <a:endParaRPr lang="id-ID" dirty="0"/>
          </a:p>
          <a:p>
            <a:pPr marL="0" indent="0" algn="just">
              <a:buNone/>
            </a:pPr>
            <a:r>
              <a:rPr lang="id-ID" dirty="0" smtClean="0"/>
              <a:t>            Indikator Penc. Komp.	</a:t>
            </a:r>
            <a:r>
              <a:rPr lang="id-ID" sz="3000" dirty="0" smtClean="0"/>
              <a:t>Kegiatan Pemb.</a:t>
            </a:r>
          </a:p>
          <a:p>
            <a:pPr marL="0" indent="0" algn="just">
              <a:buNone/>
            </a:pPr>
            <a:r>
              <a:rPr lang="id-ID" dirty="0"/>
              <a:t>	</a:t>
            </a:r>
            <a:r>
              <a:rPr lang="id-ID" dirty="0" smtClean="0"/>
              <a:t>				Materi</a:t>
            </a:r>
          </a:p>
          <a:p>
            <a:pPr marL="0" indent="0" algn="just">
              <a:buNone/>
            </a:pPr>
            <a:r>
              <a:rPr lang="id-ID" dirty="0"/>
              <a:t>	</a:t>
            </a:r>
            <a:r>
              <a:rPr lang="id-ID" dirty="0" smtClean="0"/>
              <a:t>	Penilaian</a:t>
            </a:r>
          </a:p>
          <a:p>
            <a:pPr marL="0" indent="0" algn="just">
              <a:buNone/>
            </a:pPr>
            <a:r>
              <a:rPr lang="id-ID" dirty="0"/>
              <a:t>	</a:t>
            </a:r>
            <a:r>
              <a:rPr lang="id-ID" dirty="0" smtClean="0"/>
              <a:t>			Tujuan Pembelajaran</a:t>
            </a:r>
          </a:p>
        </p:txBody>
      </p:sp>
      <p:sp>
        <p:nvSpPr>
          <p:cNvPr id="4" name="Right Brace 3"/>
          <p:cNvSpPr/>
          <p:nvPr/>
        </p:nvSpPr>
        <p:spPr>
          <a:xfrm rot="16200000">
            <a:off x="3429000" y="1143000"/>
            <a:ext cx="685800" cy="2514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ight Brace 5"/>
          <p:cNvSpPr/>
          <p:nvPr/>
        </p:nvSpPr>
        <p:spPr>
          <a:xfrm rot="5400000">
            <a:off x="3505200" y="2514600"/>
            <a:ext cx="533400" cy="2514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ight Brace 6"/>
          <p:cNvSpPr/>
          <p:nvPr/>
        </p:nvSpPr>
        <p:spPr>
          <a:xfrm rot="16200000">
            <a:off x="5937913" y="1141292"/>
            <a:ext cx="685800" cy="2514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562600" y="3276600"/>
            <a:ext cx="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086600" y="3276600"/>
            <a:ext cx="0" cy="723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200400" y="44196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Brace 14"/>
          <p:cNvSpPr/>
          <p:nvPr/>
        </p:nvSpPr>
        <p:spPr>
          <a:xfrm rot="5400000">
            <a:off x="4979300" y="3588650"/>
            <a:ext cx="1428750" cy="309064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7239000" y="3276600"/>
            <a:ext cx="0" cy="1142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678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HARAPAN =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3836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Komponen Perencanaan Pembelajaran (Kemdiknas, 2007)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7088518"/>
              </p:ext>
            </p:extLst>
          </p:nvPr>
        </p:nvGraphicFramePr>
        <p:xfrm>
          <a:off x="838200" y="1447800"/>
          <a:ext cx="7499349" cy="511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100"/>
                <a:gridCol w="3429000"/>
                <a:gridCol w="352424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Silabus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RPP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dirty="0" smtClean="0"/>
                        <a:t>1</a:t>
                      </a:r>
                      <a:endParaRPr lang="en-US" sz="14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id-ID" sz="1600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dentitas mata pelajaran atau tema pelajaran</a:t>
                      </a:r>
                      <a:endParaRPr lang="en-US" sz="16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i-FI" sz="1600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Identitas mata pelajaran</a:t>
                      </a:r>
                      <a:endParaRPr lang="en-US" sz="1600" b="0" i="0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dirty="0" smtClean="0"/>
                        <a:t>2</a:t>
                      </a:r>
                      <a:endParaRPr lang="en-US" sz="14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i-FI" sz="1600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Standar kompetensi</a:t>
                      </a:r>
                      <a:endParaRPr lang="en-US" sz="16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i-FI" sz="1600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Standar kompetensi</a:t>
                      </a:r>
                      <a:endParaRPr lang="en-US" sz="1600" b="0" i="0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dirty="0" smtClean="0"/>
                        <a:t>3</a:t>
                      </a:r>
                      <a:endParaRPr lang="en-US" sz="14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i-FI" sz="1600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Kompetensi dasar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i-FI" sz="1600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Kompetensi dasar</a:t>
                      </a:r>
                      <a:endParaRPr lang="en-US" sz="1600" b="0" i="0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dirty="0" smtClean="0"/>
                        <a:t>4</a:t>
                      </a:r>
                      <a:endParaRPr lang="en-US" sz="14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id-ID" sz="1600" b="0" i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en-US" sz="1600" b="0" i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kumimoji="0" lang="id-ID" sz="1600" b="0" i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 pembelajaran</a:t>
                      </a:r>
                      <a:endParaRPr kumimoji="0" lang="en-US" sz="1600" b="0" i="1" u="non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i-FI" sz="1600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Indikator pencapaian kompetensi</a:t>
                      </a:r>
                      <a:endParaRPr lang="en-US" sz="1600" b="0" i="0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dirty="0" smtClean="0"/>
                        <a:t>5</a:t>
                      </a:r>
                      <a:endParaRPr lang="en-US" sz="14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id-ID" sz="1600" b="0" i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egiatan pembelajaran</a:t>
                      </a:r>
                      <a:endParaRPr lang="en-US" sz="1600" b="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i-FI" sz="1600" b="1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Tujuan pembelajaran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dirty="0" smtClean="0"/>
                        <a:t>6</a:t>
                      </a:r>
                      <a:endParaRPr lang="en-US" sz="14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r>
                        <a:rPr kumimoji="0" lang="id-ID" sz="1600" b="0" i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dikator pencapaian kompetensi</a:t>
                      </a:r>
                      <a:endParaRPr kumimoji="0" lang="en-US" sz="1600" b="0" i="1" u="non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i-FI" sz="1600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Materi ajar</a:t>
                      </a:r>
                      <a:endParaRPr lang="en-US" sz="1600" b="0" i="0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dirty="0" smtClean="0"/>
                        <a:t>7</a:t>
                      </a:r>
                      <a:endParaRPr lang="en-US" sz="14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id-ID" sz="1600" b="0" i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enilaian</a:t>
                      </a:r>
                      <a:endParaRPr kumimoji="0" lang="en-US" sz="1600" b="0" i="1" u="non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i-FI" sz="1600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Alokasi waktu</a:t>
                      </a:r>
                      <a:endParaRPr lang="en-US" sz="1600" b="0" i="0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dirty="0" smtClean="0"/>
                        <a:t>8</a:t>
                      </a:r>
                      <a:endParaRPr lang="en-US" sz="14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d-ID" sz="1600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lokasi waktu</a:t>
                      </a:r>
                      <a:endParaRPr lang="en-US" sz="16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i-FI" sz="1600" b="1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Metode pembelajaran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dirty="0" smtClean="0"/>
                        <a:t>9</a:t>
                      </a:r>
                      <a:endParaRPr lang="en-US" sz="14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id-ID" sz="1600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umber belajar</a:t>
                      </a:r>
                      <a:endParaRPr lang="en-US" sz="16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i-FI" sz="1600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Kegiatan pembelajaran (pendahuluan; inti:</a:t>
                      </a:r>
                      <a:r>
                        <a:rPr kumimoji="0" lang="fi-FI" sz="1600" b="0" i="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eksplorasi, elaborasi, konfirmasi; p</a:t>
                      </a:r>
                      <a:r>
                        <a:rPr kumimoji="0" lang="fi-FI" sz="1600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enutup</a:t>
                      </a:r>
                      <a:endParaRPr lang="en-US" sz="1600" b="0" i="0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dirty="0" smtClean="0"/>
                        <a:t>10</a:t>
                      </a:r>
                      <a:endParaRPr lang="en-US" sz="14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600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Penilaian hasil belajar</a:t>
                      </a:r>
                      <a:endParaRPr lang="en-US" sz="1600" b="0" i="0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dirty="0" smtClean="0"/>
                        <a:t>11</a:t>
                      </a:r>
                      <a:endParaRPr lang="en-US" sz="14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600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Sumber belajar</a:t>
                      </a:r>
                      <a:endParaRPr lang="en-US" sz="1600" b="0" i="0" u="non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914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Struktur KD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b="1" dirty="0" smtClean="0"/>
              <a:t>Proses Kognitif/Afektif/Psikomotor</a:t>
            </a:r>
            <a:r>
              <a:rPr lang="id-ID" dirty="0" smtClean="0"/>
              <a:t> + </a:t>
            </a:r>
            <a:r>
              <a:rPr lang="id-ID" i="1" dirty="0" smtClean="0"/>
              <a:t>Pengetahuan</a:t>
            </a:r>
            <a:r>
              <a:rPr lang="id-ID" dirty="0" smtClean="0"/>
              <a:t> + </a:t>
            </a:r>
            <a:r>
              <a:rPr lang="id-ID" u="sng" dirty="0" smtClean="0"/>
              <a:t>Metode/Media Pembelajaran (jika ada)</a:t>
            </a:r>
          </a:p>
          <a:p>
            <a:pPr marL="0" indent="0">
              <a:buNone/>
            </a:pPr>
            <a:r>
              <a:rPr lang="id-ID" dirty="0" smtClean="0"/>
              <a:t>ex:</a:t>
            </a:r>
          </a:p>
          <a:p>
            <a:pPr marL="0" indent="0">
              <a:buNone/>
            </a:pPr>
            <a:r>
              <a:rPr lang="id-ID" dirty="0"/>
              <a:t>4.1 </a:t>
            </a:r>
            <a:r>
              <a:rPr lang="id-ID" b="1" dirty="0"/>
              <a:t>Membedakan</a:t>
            </a:r>
            <a:r>
              <a:rPr lang="id-ID" dirty="0"/>
              <a:t> </a:t>
            </a:r>
            <a:r>
              <a:rPr lang="id-ID" i="1" dirty="0"/>
              <a:t>gerak benda yang mudah </a:t>
            </a:r>
            <a:r>
              <a:rPr lang="id-ID" i="1" dirty="0" smtClean="0"/>
              <a:t>bergerak dengan </a:t>
            </a:r>
            <a:r>
              <a:rPr lang="id-ID" i="1" dirty="0"/>
              <a:t>yang sulit bergerak</a:t>
            </a:r>
            <a:r>
              <a:rPr lang="id-ID" dirty="0"/>
              <a:t> melalui </a:t>
            </a:r>
            <a:r>
              <a:rPr lang="id-ID" u="sng" dirty="0" smtClean="0"/>
              <a:t>percobaan</a:t>
            </a:r>
          </a:p>
        </p:txBody>
      </p:sp>
    </p:spTree>
    <p:extLst>
      <p:ext uri="{BB962C8B-B14F-4D97-AF65-F5344CB8AC3E}">
        <p14:creationId xmlns:p14="http://schemas.microsoft.com/office/powerpoint/2010/main" val="42350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Struktur Materi Pokok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id-ID" baseline="0" dirty="0" smtClean="0"/>
                        <a:t>1. A</a:t>
                      </a:r>
                    </a:p>
                    <a:p>
                      <a:pPr marL="0" indent="0">
                        <a:buNone/>
                      </a:pPr>
                      <a:r>
                        <a:rPr lang="id-ID" baseline="0" dirty="0" smtClean="0"/>
                        <a:t>2.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1. A</a:t>
                      </a:r>
                    </a:p>
                    <a:p>
                      <a:r>
                        <a:rPr lang="id-ID" baseline="0" dirty="0" smtClean="0"/>
                        <a:t>    A.1</a:t>
                      </a:r>
                    </a:p>
                    <a:p>
                      <a:r>
                        <a:rPr lang="id-ID" baseline="0" dirty="0" smtClean="0"/>
                        <a:t>    A.2</a:t>
                      </a:r>
                      <a:endParaRPr lang="id-ID" dirty="0" smtClean="0"/>
                    </a:p>
                    <a:p>
                      <a:r>
                        <a:rPr lang="id-ID" dirty="0" smtClean="0"/>
                        <a:t>2. B</a:t>
                      </a:r>
                    </a:p>
                    <a:p>
                      <a:r>
                        <a:rPr lang="id-ID" dirty="0" smtClean="0"/>
                        <a:t>    B.1</a:t>
                      </a:r>
                    </a:p>
                    <a:p>
                      <a:r>
                        <a:rPr lang="id-ID" dirty="0" smtClean="0"/>
                        <a:t>    B.2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ex: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d-ID" dirty="0" smtClean="0"/>
                        <a:t>ciri benda yang mudah</a:t>
                      </a:r>
                      <a:r>
                        <a:rPr lang="id-ID" baseline="0" dirty="0" smtClean="0"/>
                        <a:t> bergerak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d-ID" baseline="0" dirty="0" smtClean="0"/>
                        <a:t>ciri benda yang sulit bergerak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ex:</a:t>
                      </a:r>
                    </a:p>
                    <a:p>
                      <a:r>
                        <a:rPr lang="id-ID" dirty="0" smtClean="0"/>
                        <a:t>1. Panca</a:t>
                      </a:r>
                      <a:r>
                        <a:rPr lang="id-ID" baseline="0" dirty="0" smtClean="0"/>
                        <a:t> indera mata</a:t>
                      </a:r>
                    </a:p>
                    <a:p>
                      <a:r>
                        <a:rPr lang="id-ID" baseline="0" dirty="0" smtClean="0"/>
                        <a:t>     a. pengertian</a:t>
                      </a:r>
                    </a:p>
                    <a:p>
                      <a:r>
                        <a:rPr lang="id-ID" baseline="0" dirty="0" smtClean="0"/>
                        <a:t>     b. kegunaan</a:t>
                      </a:r>
                    </a:p>
                    <a:p>
                      <a:r>
                        <a:rPr lang="id-ID" baseline="0" dirty="0" smtClean="0"/>
                        <a:t>     c. cara merawat</a:t>
                      </a:r>
                    </a:p>
                    <a:p>
                      <a:r>
                        <a:rPr lang="id-ID" dirty="0" smtClean="0"/>
                        <a:t>2. Panca indera telinga</a:t>
                      </a:r>
                    </a:p>
                    <a:p>
                      <a:r>
                        <a:rPr lang="id-ID" dirty="0" smtClean="0"/>
                        <a:t>3. Panca indera hidung</a:t>
                      </a:r>
                    </a:p>
                    <a:p>
                      <a:r>
                        <a:rPr lang="id-ID" dirty="0" smtClean="0"/>
                        <a:t>4. Panca indera kulit</a:t>
                      </a:r>
                    </a:p>
                    <a:p>
                      <a:r>
                        <a:rPr lang="id-ID" dirty="0" smtClean="0"/>
                        <a:t>5. Panca indera lidah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08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Struktur Indikator Penc. Kompetensi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/>
              <a:t>Proses Kognitif/Afektif/Psikomotor</a:t>
            </a:r>
            <a:r>
              <a:rPr lang="id-ID" dirty="0"/>
              <a:t> + </a:t>
            </a:r>
            <a:r>
              <a:rPr lang="id-ID" i="1" dirty="0" smtClean="0"/>
              <a:t>Pengetahuan</a:t>
            </a:r>
          </a:p>
          <a:p>
            <a:pPr marL="0" indent="0">
              <a:buNone/>
            </a:pPr>
            <a:r>
              <a:rPr lang="id-ID" dirty="0" smtClean="0"/>
              <a:t>ex:</a:t>
            </a:r>
          </a:p>
          <a:p>
            <a:pPr marL="0" indent="0">
              <a:buNone/>
            </a:pPr>
            <a:r>
              <a:rPr lang="id-ID" b="1" dirty="0" smtClean="0"/>
              <a:t>Menyebutkan</a:t>
            </a:r>
            <a:r>
              <a:rPr lang="id-ID" dirty="0" smtClean="0"/>
              <a:t> </a:t>
            </a:r>
            <a:r>
              <a:rPr lang="id-ID" i="1" dirty="0" smtClean="0"/>
              <a:t>ciri benda yang mudah bergerak</a:t>
            </a:r>
          </a:p>
          <a:p>
            <a:pPr marL="0" indent="0">
              <a:buNone/>
            </a:pPr>
            <a:r>
              <a:rPr lang="id-ID" b="1" dirty="0" smtClean="0"/>
              <a:t>Menyebutkan</a:t>
            </a:r>
            <a:r>
              <a:rPr lang="id-ID" dirty="0" smtClean="0"/>
              <a:t> </a:t>
            </a:r>
            <a:r>
              <a:rPr lang="id-ID" i="1" dirty="0" smtClean="0"/>
              <a:t>ciri benda yang sulit bergerak</a:t>
            </a:r>
          </a:p>
          <a:p>
            <a:pPr marL="0" indent="0">
              <a:buNone/>
            </a:pPr>
            <a:r>
              <a:rPr lang="id-ID" b="1" dirty="0"/>
              <a:t>Membedakan</a:t>
            </a:r>
            <a:r>
              <a:rPr lang="id-ID" dirty="0"/>
              <a:t> </a:t>
            </a:r>
            <a:r>
              <a:rPr lang="id-ID" i="1" dirty="0"/>
              <a:t>gerak benda yang mudah bergerak dengan yang sulit bergerak</a:t>
            </a:r>
            <a:r>
              <a:rPr lang="id-ID" dirty="0" smtClean="0"/>
              <a:t>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2457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3200" dirty="0" smtClean="0"/>
              <a:t>Hubungan Proses Kognitif dan Pengetahuan</a:t>
            </a:r>
            <a:endParaRPr lang="id-ID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3145383"/>
              </p:ext>
            </p:extLst>
          </p:nvPr>
        </p:nvGraphicFramePr>
        <p:xfrm>
          <a:off x="457200" y="1600200"/>
          <a:ext cx="8327054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3112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87630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C1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C2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C3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C4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C5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C6</a:t>
                      </a:r>
                      <a:endParaRPr lang="id-ID" dirty="0"/>
                    </a:p>
                  </a:txBody>
                  <a:tcPr/>
                </a:tc>
              </a:tr>
              <a:tr h="876300">
                <a:tc>
                  <a:txBody>
                    <a:bodyPr/>
                    <a:lstStyle/>
                    <a:p>
                      <a:r>
                        <a:rPr lang="id-ID" dirty="0" smtClean="0"/>
                        <a:t>Faktual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V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V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V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V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V</a:t>
                      </a:r>
                      <a:endParaRPr lang="id-ID" dirty="0"/>
                    </a:p>
                  </a:txBody>
                  <a:tcPr/>
                </a:tc>
              </a:tr>
              <a:tr h="876300">
                <a:tc>
                  <a:txBody>
                    <a:bodyPr/>
                    <a:lstStyle/>
                    <a:p>
                      <a:r>
                        <a:rPr lang="id-ID" dirty="0" smtClean="0"/>
                        <a:t>Konseptual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V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V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V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V</a:t>
                      </a:r>
                      <a:endParaRPr lang="id-ID" dirty="0"/>
                    </a:p>
                  </a:txBody>
                  <a:tcPr/>
                </a:tc>
              </a:tr>
              <a:tr h="876300">
                <a:tc>
                  <a:txBody>
                    <a:bodyPr/>
                    <a:lstStyle/>
                    <a:p>
                      <a:r>
                        <a:rPr lang="id-ID" dirty="0" smtClean="0"/>
                        <a:t>Prosedural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V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V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V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V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V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05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Struktur Tujuan Pembelajaran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C00000"/>
                </a:solidFill>
              </a:rPr>
              <a:t>Audience</a:t>
            </a:r>
            <a:r>
              <a:rPr lang="id-ID" dirty="0" smtClean="0"/>
              <a:t> + </a:t>
            </a:r>
            <a:r>
              <a:rPr lang="id-ID" dirty="0" smtClean="0">
                <a:solidFill>
                  <a:srgbClr val="0070C0"/>
                </a:solidFill>
              </a:rPr>
              <a:t>Behavior (Indikator Pencapaian Kompetensi)</a:t>
            </a:r>
            <a:r>
              <a:rPr lang="id-ID" dirty="0" smtClean="0"/>
              <a:t> + </a:t>
            </a:r>
            <a:r>
              <a:rPr lang="id-ID" dirty="0" smtClean="0">
                <a:solidFill>
                  <a:srgbClr val="FFFF00"/>
                </a:solidFill>
              </a:rPr>
              <a:t>Condition</a:t>
            </a:r>
            <a:r>
              <a:rPr lang="id-ID" dirty="0" smtClean="0"/>
              <a:t> + </a:t>
            </a:r>
            <a:r>
              <a:rPr lang="id-ID" dirty="0" smtClean="0">
                <a:solidFill>
                  <a:srgbClr val="00B050"/>
                </a:solidFill>
              </a:rPr>
              <a:t>Degree</a:t>
            </a:r>
          </a:p>
          <a:p>
            <a:pPr marL="0" indent="0">
              <a:buNone/>
            </a:pPr>
            <a:r>
              <a:rPr lang="id-ID" dirty="0" smtClean="0"/>
              <a:t>ex:</a:t>
            </a:r>
          </a:p>
          <a:p>
            <a:pPr marL="0" indent="0">
              <a:buNone/>
            </a:pPr>
            <a:r>
              <a:rPr lang="id-ID" dirty="0" smtClean="0">
                <a:solidFill>
                  <a:srgbClr val="C00000"/>
                </a:solidFill>
              </a:rPr>
              <a:t>Siswa</a:t>
            </a:r>
            <a:r>
              <a:rPr lang="id-ID" dirty="0" smtClean="0"/>
              <a:t> </a:t>
            </a:r>
            <a:r>
              <a:rPr lang="id-ID" dirty="0">
                <a:solidFill>
                  <a:srgbClr val="0070C0"/>
                </a:solidFill>
              </a:rPr>
              <a:t>m</a:t>
            </a:r>
            <a:r>
              <a:rPr lang="id-ID" dirty="0" smtClean="0">
                <a:solidFill>
                  <a:srgbClr val="0070C0"/>
                </a:solidFill>
              </a:rPr>
              <a:t>enyebutkan </a:t>
            </a:r>
            <a:r>
              <a:rPr lang="id-ID" dirty="0" smtClean="0">
                <a:solidFill>
                  <a:srgbClr val="00B050"/>
                </a:solidFill>
              </a:rPr>
              <a:t>3 (tiga)</a:t>
            </a:r>
            <a:r>
              <a:rPr lang="id-ID" dirty="0" smtClean="0">
                <a:solidFill>
                  <a:srgbClr val="0070C0"/>
                </a:solidFill>
              </a:rPr>
              <a:t> ciri </a:t>
            </a:r>
            <a:r>
              <a:rPr lang="id-ID" dirty="0">
                <a:solidFill>
                  <a:srgbClr val="0070C0"/>
                </a:solidFill>
              </a:rPr>
              <a:t>benda yang mudah </a:t>
            </a:r>
            <a:r>
              <a:rPr lang="id-ID" dirty="0" smtClean="0">
                <a:solidFill>
                  <a:srgbClr val="0070C0"/>
                </a:solidFill>
              </a:rPr>
              <a:t>bergerak </a:t>
            </a:r>
            <a:r>
              <a:rPr lang="id-ID" dirty="0" smtClean="0"/>
              <a:t>melalui </a:t>
            </a:r>
            <a:r>
              <a:rPr lang="id-ID" dirty="0" smtClean="0">
                <a:solidFill>
                  <a:srgbClr val="FFFF00"/>
                </a:solidFill>
              </a:rPr>
              <a:t>pengamatan</a:t>
            </a:r>
          </a:p>
        </p:txBody>
      </p:sp>
    </p:spTree>
    <p:extLst>
      <p:ext uri="{BB962C8B-B14F-4D97-AF65-F5344CB8AC3E}">
        <p14:creationId xmlns:p14="http://schemas.microsoft.com/office/powerpoint/2010/main" val="2620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Struktur Kegiatan Pembelajaran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b="1" dirty="0" smtClean="0"/>
              <a:t>Siswa (termasuk guru)</a:t>
            </a:r>
            <a:r>
              <a:rPr lang="id-ID" dirty="0" smtClean="0"/>
              <a:t> + </a:t>
            </a:r>
            <a:r>
              <a:rPr lang="id-ID" i="1" dirty="0" smtClean="0"/>
              <a:t>Metode/Media Pembelajaran</a:t>
            </a:r>
          </a:p>
          <a:p>
            <a:pPr marL="0" indent="0">
              <a:buNone/>
            </a:pPr>
            <a:r>
              <a:rPr lang="id-ID" dirty="0" smtClean="0"/>
              <a:t>ex: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siswa melakukan pengamatan bola/roda yang digelindingkan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siswa melakukan pengamatan kubus/bangun ruang segi banyak yang digelindingkan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siswa mencatat hasil pengamatan pada LK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siswa berdiskusi tentang hasil pengamatan dan menulis simpulan pada LK</a:t>
            </a:r>
          </a:p>
        </p:txBody>
      </p:sp>
    </p:spTree>
    <p:extLst>
      <p:ext uri="{BB962C8B-B14F-4D97-AF65-F5344CB8AC3E}">
        <p14:creationId xmlns:p14="http://schemas.microsoft.com/office/powerpoint/2010/main" val="157140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ample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Tamplete</Template>
  <TotalTime>572</TotalTime>
  <Words>435</Words>
  <Application>Microsoft Office PowerPoint</Application>
  <PresentationFormat>On-screen Show (4:3)</PresentationFormat>
  <Paragraphs>126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Tamplete</vt:lpstr>
      <vt:lpstr>Workshop Penyusunan Rencana Pembelajaran</vt:lpstr>
      <vt:lpstr>HARAPAN =</vt:lpstr>
      <vt:lpstr>Komponen Perencanaan Pembelajaran (Kemdiknas, 2007)</vt:lpstr>
      <vt:lpstr>Struktur KD</vt:lpstr>
      <vt:lpstr>Struktur Materi Pokok</vt:lpstr>
      <vt:lpstr>Struktur Indikator Penc. Kompetensi</vt:lpstr>
      <vt:lpstr>Hubungan Proses Kognitif dan Pengetahuan</vt:lpstr>
      <vt:lpstr>Struktur Tujuan Pembelajaran</vt:lpstr>
      <vt:lpstr>Struktur Kegiatan Pembelajaran</vt:lpstr>
      <vt:lpstr>Struktur Penilaian</vt:lpstr>
      <vt:lpstr>Hubungan KD, Materi, Indikator, Kegiatan Pemb. (metode/media), dan Penilaian</vt:lpstr>
    </vt:vector>
  </TitlesOfParts>
  <Company>SCM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asus</dc:creator>
  <cp:lastModifiedBy>moh salimi</cp:lastModifiedBy>
  <cp:revision>73</cp:revision>
  <dcterms:created xsi:type="dcterms:W3CDTF">2015-03-05T04:38:06Z</dcterms:created>
  <dcterms:modified xsi:type="dcterms:W3CDTF">2015-12-27T04:04:26Z</dcterms:modified>
</cp:coreProperties>
</file>