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</p:sldMasterIdLst>
  <p:notesMasterIdLst>
    <p:notesMasterId r:id="rId30"/>
  </p:notesMasterIdLst>
  <p:handoutMasterIdLst>
    <p:handoutMasterId r:id="rId31"/>
  </p:handoutMasterIdLst>
  <p:sldIdLst>
    <p:sldId id="293" r:id="rId2"/>
    <p:sldId id="256" r:id="rId3"/>
    <p:sldId id="257" r:id="rId4"/>
    <p:sldId id="278" r:id="rId5"/>
    <p:sldId id="279" r:id="rId6"/>
    <p:sldId id="258" r:id="rId7"/>
    <p:sldId id="294" r:id="rId8"/>
    <p:sldId id="259" r:id="rId9"/>
    <p:sldId id="260" r:id="rId10"/>
    <p:sldId id="261" r:id="rId11"/>
    <p:sldId id="295" r:id="rId12"/>
    <p:sldId id="296" r:id="rId13"/>
    <p:sldId id="297" r:id="rId14"/>
    <p:sldId id="298" r:id="rId15"/>
    <p:sldId id="264" r:id="rId16"/>
    <p:sldId id="299" r:id="rId17"/>
    <p:sldId id="266" r:id="rId18"/>
    <p:sldId id="300" r:id="rId19"/>
    <p:sldId id="270" r:id="rId20"/>
    <p:sldId id="271" r:id="rId21"/>
    <p:sldId id="281" r:id="rId22"/>
    <p:sldId id="301" r:id="rId23"/>
    <p:sldId id="302" r:id="rId24"/>
    <p:sldId id="303" r:id="rId25"/>
    <p:sldId id="304" r:id="rId26"/>
    <p:sldId id="275" r:id="rId27"/>
    <p:sldId id="276" r:id="rId28"/>
    <p:sldId id="305" r:id="rId29"/>
  </p:sldIdLst>
  <p:sldSz cx="9144000" cy="6858000" type="screen4x3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4683" autoAdjust="0"/>
  </p:normalViewPr>
  <p:slideViewPr>
    <p:cSldViewPr snapToGrid="0">
      <p:cViewPr varScale="1">
        <p:scale>
          <a:sx n="60" d="100"/>
          <a:sy n="60" d="100"/>
        </p:scale>
        <p:origin x="-70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388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515" tIns="48257" rIns="96515" bIns="48257" numCol="1" anchor="ctr" anchorCtr="0" compatLnSpc="1">
            <a:prstTxWarp prst="textNoShape">
              <a:avLst/>
            </a:prstTxWarp>
          </a:bodyPr>
          <a:lstStyle>
            <a:lvl1pPr defTabSz="965200" eaLnBrk="0" hangingPunct="0">
              <a:defRPr sz="1300">
                <a:latin typeface="Helvetica" pitchFamily="34" charset="0"/>
              </a:defRPr>
            </a:lvl1pPr>
          </a:lstStyle>
          <a:p>
            <a:endParaRPr 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8613" y="0"/>
            <a:ext cx="316388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515" tIns="48257" rIns="96515" bIns="48257" numCol="1" anchor="ctr" anchorCtr="0" compatLnSpc="1">
            <a:prstTxWarp prst="textNoShape">
              <a:avLst/>
            </a:prstTxWarp>
          </a:bodyPr>
          <a:lstStyle>
            <a:lvl1pPr algn="r" defTabSz="965200" eaLnBrk="0" hangingPunct="0">
              <a:defRPr sz="1300">
                <a:latin typeface="Helvetica" pitchFamily="34" charset="0"/>
              </a:defRPr>
            </a:lvl1pPr>
          </a:lstStyle>
          <a:p>
            <a:endParaRPr lang="en-US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388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515" tIns="48257" rIns="96515" bIns="48257" numCol="1" anchor="b" anchorCtr="0" compatLnSpc="1">
            <a:prstTxWarp prst="textNoShape">
              <a:avLst/>
            </a:prstTxWarp>
          </a:bodyPr>
          <a:lstStyle>
            <a:lvl1pPr defTabSz="965200" eaLnBrk="0" hangingPunct="0">
              <a:defRPr sz="1300">
                <a:latin typeface="Helvetica" pitchFamily="34" charset="0"/>
              </a:defRPr>
            </a:lvl1pPr>
          </a:lstStyle>
          <a:p>
            <a:endParaRPr lang="en-US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8613" y="9109075"/>
            <a:ext cx="316388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515" tIns="48257" rIns="96515" bIns="48257" numCol="1" anchor="b" anchorCtr="0" compatLnSpc="1">
            <a:prstTxWarp prst="textNoShape">
              <a:avLst/>
            </a:prstTxWarp>
          </a:bodyPr>
          <a:lstStyle>
            <a:lvl1pPr algn="r" defTabSz="965200" eaLnBrk="0" hangingPunct="0">
              <a:defRPr sz="1300">
                <a:latin typeface="Helvetica" pitchFamily="34" charset="0"/>
              </a:defRPr>
            </a:lvl1pPr>
          </a:lstStyle>
          <a:p>
            <a:fld id="{9679D999-5AA6-4FDF-985F-84D53D983E9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388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506" tIns="48254" rIns="96506" bIns="48254" numCol="1" anchor="ctr" anchorCtr="0" compatLnSpc="1">
            <a:prstTxWarp prst="textNoShape">
              <a:avLst/>
            </a:prstTxWarp>
          </a:bodyPr>
          <a:lstStyle>
            <a:lvl1pPr defTabSz="965200" eaLnBrk="0" hangingPunct="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8613" y="0"/>
            <a:ext cx="316388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506" tIns="48254" rIns="96506" bIns="48254" numCol="1" anchor="ctr" anchorCtr="0" compatLnSpc="1">
            <a:prstTxWarp prst="textNoShape">
              <a:avLst/>
            </a:prstTxWarp>
          </a:bodyPr>
          <a:lstStyle>
            <a:lvl1pPr algn="r" defTabSz="965200" eaLnBrk="0" hangingPunct="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5713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3138" y="4554538"/>
            <a:ext cx="5356225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506" tIns="48254" rIns="96506" bIns="4825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388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506" tIns="48254" rIns="96506" bIns="48254" numCol="1" anchor="b" anchorCtr="0" compatLnSpc="1">
            <a:prstTxWarp prst="textNoShape">
              <a:avLst/>
            </a:prstTxWarp>
          </a:bodyPr>
          <a:lstStyle>
            <a:lvl1pPr defTabSz="965200" eaLnBrk="0" hangingPunct="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8613" y="9109075"/>
            <a:ext cx="316388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506" tIns="48254" rIns="96506" bIns="48254" numCol="1" anchor="b" anchorCtr="0" compatLnSpc="1">
            <a:prstTxWarp prst="textNoShape">
              <a:avLst/>
            </a:prstTxWarp>
          </a:bodyPr>
          <a:lstStyle>
            <a:lvl1pPr algn="r" defTabSz="965200" eaLnBrk="0" hangingPunct="0">
              <a:defRPr sz="1300">
                <a:latin typeface="Times New Roman" pitchFamily="18" charset="0"/>
              </a:defRPr>
            </a:lvl1pPr>
          </a:lstStyle>
          <a:p>
            <a:fld id="{B8E4BF3C-EFEC-4C0E-90A6-FA409299EAD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CPU burst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tahapan</a:t>
            </a:r>
            <a:r>
              <a:rPr lang="en-US" dirty="0" smtClean="0"/>
              <a:t>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dijalankan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CPU, </a:t>
            </a:r>
            <a:r>
              <a:rPr lang="en-US" dirty="0" err="1" smtClean="0"/>
              <a:t>sedangkan</a:t>
            </a:r>
            <a:r>
              <a:rPr lang="en-US" dirty="0" smtClean="0"/>
              <a:t> I/O burst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tahapan</a:t>
            </a:r>
            <a:r>
              <a:rPr lang="en-US" dirty="0" smtClean="0"/>
              <a:t>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menunggu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I/O. </a:t>
            </a:r>
            <a:r>
              <a:rPr lang="en-US" dirty="0" err="1" smtClean="0"/>
              <a:t>Suatu</a:t>
            </a:r>
            <a:r>
              <a:rPr lang="en-US" dirty="0" smtClean="0"/>
              <a:t> program I/O bound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CPU burst yang </a:t>
            </a:r>
            <a:r>
              <a:rPr lang="en-US" dirty="0" err="1" smtClean="0"/>
              <a:t>pendek</a:t>
            </a:r>
            <a:r>
              <a:rPr lang="en-US" dirty="0" smtClean="0"/>
              <a:t>, </a:t>
            </a:r>
            <a:r>
              <a:rPr lang="en-US" dirty="0" err="1" smtClean="0"/>
              <a:t>sebaliknya</a:t>
            </a:r>
            <a:r>
              <a:rPr lang="en-US" dirty="0" smtClean="0"/>
              <a:t> program CPU bound  </a:t>
            </a:r>
            <a:r>
              <a:rPr lang="en-US" dirty="0" err="1" smtClean="0"/>
              <a:t>memiliki</a:t>
            </a:r>
            <a:r>
              <a:rPr lang="en-US" dirty="0" smtClean="0"/>
              <a:t> CPU burst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panjang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4BF3C-EFEC-4C0E-90A6-FA409299EAD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Throughput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tergantung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faktor-faktor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kecepatan</a:t>
            </a:r>
            <a:r>
              <a:rPr lang="en-US" dirty="0" smtClean="0"/>
              <a:t> CPU (central processing unit),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r>
              <a:rPr lang="en-US" dirty="0" smtClean="0"/>
              <a:t> , </a:t>
            </a:r>
            <a:r>
              <a:rPr lang="en-US" dirty="0" err="1" smtClean="0"/>
              <a:t>kinerja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 dan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pengukuran</a:t>
            </a:r>
            <a:r>
              <a:rPr lang="en-US" dirty="0" smtClean="0"/>
              <a:t>. Throughput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tambahan</a:t>
            </a:r>
            <a:r>
              <a:rPr lang="en-US" dirty="0" smtClean="0"/>
              <a:t> </a:t>
            </a:r>
            <a:r>
              <a:rPr lang="en-US" dirty="0" err="1" smtClean="0"/>
              <a:t>tergantung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faktor-faktor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media </a:t>
            </a:r>
            <a:r>
              <a:rPr lang="en-US" dirty="0" err="1" smtClean="0"/>
              <a:t>transmisi</a:t>
            </a:r>
            <a:r>
              <a:rPr lang="en-US" dirty="0" smtClean="0"/>
              <a:t> (</a:t>
            </a:r>
            <a:r>
              <a:rPr lang="en-US" dirty="0" err="1" smtClean="0"/>
              <a:t>misalnya</a:t>
            </a:r>
            <a:r>
              <a:rPr lang="en-US" dirty="0" smtClean="0"/>
              <a:t>, twisted pair </a:t>
            </a:r>
            <a:r>
              <a:rPr lang="en-US" dirty="0" err="1" smtClean="0"/>
              <a:t>kabel</a:t>
            </a:r>
            <a:r>
              <a:rPr lang="en-US" dirty="0" smtClean="0"/>
              <a:t> </a:t>
            </a:r>
            <a:r>
              <a:rPr lang="en-US" dirty="0" err="1" smtClean="0"/>
              <a:t>kawat</a:t>
            </a:r>
            <a:r>
              <a:rPr lang="en-US" dirty="0" smtClean="0"/>
              <a:t> </a:t>
            </a:r>
            <a:r>
              <a:rPr lang="en-US" dirty="0" err="1" smtClean="0"/>
              <a:t>tembaga</a:t>
            </a:r>
            <a:r>
              <a:rPr lang="en-US" dirty="0" smtClean="0"/>
              <a:t>, </a:t>
            </a:r>
            <a:r>
              <a:rPr lang="en-US" dirty="0" err="1" smtClean="0"/>
              <a:t>kabel</a:t>
            </a:r>
            <a:r>
              <a:rPr lang="en-US" dirty="0" smtClean="0"/>
              <a:t> </a:t>
            </a:r>
            <a:r>
              <a:rPr lang="en-US" dirty="0" err="1" smtClean="0"/>
              <a:t>koaksial</a:t>
            </a:r>
            <a:r>
              <a:rPr lang="en-US" dirty="0" smtClean="0"/>
              <a:t> , </a:t>
            </a:r>
            <a:r>
              <a:rPr lang="en-US" dirty="0" err="1" smtClean="0"/>
              <a:t>kabel</a:t>
            </a:r>
            <a:r>
              <a:rPr lang="en-US" dirty="0" smtClean="0"/>
              <a:t> </a:t>
            </a:r>
            <a:r>
              <a:rPr lang="en-US" dirty="0" err="1" smtClean="0"/>
              <a:t>serat</a:t>
            </a:r>
            <a:r>
              <a:rPr lang="en-US" dirty="0" smtClean="0"/>
              <a:t> </a:t>
            </a:r>
            <a:r>
              <a:rPr lang="en-US" dirty="0" err="1" smtClean="0"/>
              <a:t>optik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radio </a:t>
            </a:r>
            <a:r>
              <a:rPr lang="en-US" dirty="0" err="1" smtClean="0"/>
              <a:t>gelombang</a:t>
            </a:r>
            <a:r>
              <a:rPr lang="en-US" dirty="0" smtClean="0"/>
              <a:t>), </a:t>
            </a:r>
            <a:r>
              <a:rPr lang="en-US" dirty="0" err="1" smtClean="0"/>
              <a:t>kecepatan</a:t>
            </a:r>
            <a:r>
              <a:rPr lang="en-US" dirty="0" smtClean="0"/>
              <a:t> router dan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, dan </a:t>
            </a:r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protokol</a:t>
            </a:r>
            <a:r>
              <a:rPr lang="en-US" dirty="0" smtClean="0"/>
              <a:t> .</a:t>
            </a:r>
          </a:p>
          <a:p>
            <a:endParaRPr lang="en-US" dirty="0" smtClean="0"/>
          </a:p>
          <a:p>
            <a:r>
              <a:rPr lang="en-US" dirty="0" smtClean="0"/>
              <a:t>The scalable </a:t>
            </a:r>
            <a:r>
              <a:rPr lang="en-US" dirty="0" err="1" smtClean="0"/>
              <a:t>merujuk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mana</a:t>
            </a:r>
            <a:r>
              <a:rPr lang="en-US" dirty="0" smtClean="0"/>
              <a:t> throughput </a:t>
            </a:r>
            <a:r>
              <a:rPr lang="en-US" dirty="0" err="1" smtClean="0"/>
              <a:t>meningkat</a:t>
            </a:r>
            <a:r>
              <a:rPr lang="en-US" dirty="0" smtClean="0"/>
              <a:t> </a:t>
            </a:r>
            <a:r>
              <a:rPr lang="en-US" dirty="0" err="1" smtClean="0"/>
              <a:t>kira-kira</a:t>
            </a:r>
            <a:r>
              <a:rPr lang="en-US" dirty="0" smtClean="0"/>
              <a:t> </a:t>
            </a:r>
            <a:r>
              <a:rPr lang="en-US" dirty="0" err="1" smtClean="0"/>
              <a:t>sebanding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peningkatan</a:t>
            </a:r>
            <a:r>
              <a:rPr lang="en-US" dirty="0" smtClean="0"/>
              <a:t> input.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, </a:t>
            </a:r>
            <a:r>
              <a:rPr lang="en-US" dirty="0" err="1" smtClean="0"/>
              <a:t>jika</a:t>
            </a:r>
            <a:r>
              <a:rPr lang="en-US" dirty="0" smtClean="0"/>
              <a:t> blast furnace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diproduksi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ukuran</a:t>
            </a:r>
            <a:r>
              <a:rPr lang="en-US" dirty="0" smtClean="0"/>
              <a:t> dan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tanur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berukuran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proporsional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baja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dan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(dan </a:t>
            </a:r>
            <a:r>
              <a:rPr lang="en-US" dirty="0" err="1" smtClean="0"/>
              <a:t>tanur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proporsional</a:t>
            </a:r>
            <a:r>
              <a:rPr lang="en-US" dirty="0" smtClean="0"/>
              <a:t> </a:t>
            </a:r>
            <a:r>
              <a:rPr lang="en-US" dirty="0" err="1" smtClean="0"/>
              <a:t>baja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dan </a:t>
            </a:r>
            <a:r>
              <a:rPr lang="en-US" dirty="0" err="1" smtClean="0"/>
              <a:t>biaya</a:t>
            </a:r>
            <a:r>
              <a:rPr lang="en-US" dirty="0" smtClean="0"/>
              <a:t>),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blast furnace scalable. </a:t>
            </a:r>
            <a:r>
              <a:rPr lang="en-US" dirty="0" err="1" smtClean="0"/>
              <a:t>Demikian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,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scalable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efisien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superkomputer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, </a:t>
            </a:r>
            <a:r>
              <a:rPr lang="en-US" dirty="0" err="1" smtClean="0"/>
              <a:t>berdiri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 desktop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tunggal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4BF3C-EFEC-4C0E-90A6-FA409299EAD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BEC471F-2024-4157-8D12-1C59CD47793F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79880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79881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82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83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84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85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86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87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88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89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90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91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92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93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94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95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96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97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98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99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00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01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02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03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04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05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06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07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08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09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10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11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9912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87ED0E-1950-474C-8701-FA7903EB7E1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E56BD5-4B7B-4404-8DCA-554DEB53FC2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556C9-F3B5-4052-80EE-A5A311A23E9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1095F2-063E-432F-9133-60E73D1B552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B08B54-DA5E-433E-AF9F-E9DDAE54066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BB44DD-561C-473D-AB2C-9999FA3584D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4460CB-DF85-40F8-A665-9086F61D521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68C53B-D233-4546-8D6C-8A02F4D91B4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7B8BBB-EEAF-4AEF-97D6-FC56230FAC7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91757D-1E26-41DB-AA8E-24B250BF9A0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en-US"/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altLang="en-US"/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D28C4237-08F6-498D-BB1A-FB6CEA490C60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78856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78857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58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59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60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61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62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63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64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65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66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67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68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69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70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71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72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73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74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75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76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77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78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79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80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81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82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83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84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85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86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87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/>
              <a:t>Penjadualan CPU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13D63-0696-493C-989E-1008FA71F3F9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/>
              <a:t>Kriteria Penjadualan yang Optimal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Memaksimumkan</a:t>
            </a:r>
            <a:r>
              <a:rPr lang="en-US" dirty="0"/>
              <a:t> </a:t>
            </a:r>
            <a:r>
              <a:rPr lang="en-US" dirty="0" err="1"/>
              <a:t>utilisasi</a:t>
            </a:r>
            <a:r>
              <a:rPr lang="en-US" dirty="0"/>
              <a:t> CPU</a:t>
            </a:r>
          </a:p>
          <a:p>
            <a:r>
              <a:rPr lang="en-US" dirty="0" err="1"/>
              <a:t>Memaksimumkan</a:t>
            </a:r>
            <a:r>
              <a:rPr lang="en-US" dirty="0"/>
              <a:t> throughput</a:t>
            </a:r>
          </a:p>
          <a:p>
            <a:r>
              <a:rPr lang="en-US" dirty="0" err="1"/>
              <a:t>Meminimukan</a:t>
            </a:r>
            <a:r>
              <a:rPr lang="en-US" dirty="0"/>
              <a:t> turnaround time </a:t>
            </a:r>
          </a:p>
          <a:p>
            <a:r>
              <a:rPr lang="en-US" dirty="0" err="1"/>
              <a:t>Meminimumkan</a:t>
            </a:r>
            <a:r>
              <a:rPr lang="en-US" dirty="0"/>
              <a:t> waiting time </a:t>
            </a:r>
          </a:p>
          <a:p>
            <a:r>
              <a:rPr lang="en-US" dirty="0" err="1"/>
              <a:t>Meminimumkan</a:t>
            </a:r>
            <a:r>
              <a:rPr lang="en-US" dirty="0"/>
              <a:t>  response time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21801-6939-4C42-B3BF-9A3F9D4C7BC6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Algoritma Penjadualan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First-come, first-served (FCFS)</a:t>
            </a:r>
          </a:p>
          <a:p>
            <a:r>
              <a:rPr lang="en-US"/>
              <a:t>Shortest-Job-First (SJF)</a:t>
            </a:r>
          </a:p>
          <a:p>
            <a:r>
              <a:rPr lang="en-US"/>
              <a:t>Priority</a:t>
            </a:r>
          </a:p>
          <a:p>
            <a:r>
              <a:rPr lang="en-US"/>
              <a:t>Round-Robin (RR)</a:t>
            </a:r>
          </a:p>
          <a:p>
            <a:r>
              <a:rPr lang="en-US"/>
              <a:t>Multilevel Queue</a:t>
            </a:r>
          </a:p>
          <a:p>
            <a:r>
              <a:rPr lang="en-US"/>
              <a:t>Multilevel Feedback Queue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1D4A-FB17-48C2-B54C-CAD9BB4BD14F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/>
              <a:t>First-Come, First-Served (FCFS)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/>
              <a:t>Algoritma:</a:t>
            </a:r>
          </a:p>
          <a:p>
            <a:pPr lvl="1"/>
            <a:r>
              <a:rPr lang="en-US" sz="2200"/>
              <a:t>Proses yang request CPU pertama kali akan mendapatkan jatah CPU.</a:t>
            </a:r>
          </a:p>
          <a:p>
            <a:pPr lvl="1"/>
            <a:r>
              <a:rPr lang="en-US" sz="2200"/>
              <a:t>Sederhana – algoritma maupun struktur data: menggunakan FIFO queue (ready queue).</a:t>
            </a:r>
          </a:p>
          <a:p>
            <a:r>
              <a:rPr lang="en-US" sz="2600"/>
              <a:t>FIFO: Non preemptive</a:t>
            </a:r>
          </a:p>
          <a:p>
            <a:pPr lvl="1"/>
            <a:r>
              <a:rPr lang="en-US" sz="2200"/>
              <a:t>Timbul masalah “waiting time” terlalu lama jikadidahului oleh proses yang waktu selesainya lama.</a:t>
            </a:r>
          </a:p>
          <a:p>
            <a:pPr lvl="2"/>
            <a:r>
              <a:rPr lang="en-US" sz="2100"/>
              <a:t>Tidak cocok untuk time-sharing systems.</a:t>
            </a:r>
          </a:p>
          <a:p>
            <a:pPr lvl="2"/>
            <a:r>
              <a:rPr lang="en-US" sz="2100"/>
              <a:t>Digunakan pada OS dengan orientasi batch job.</a:t>
            </a:r>
          </a:p>
          <a:p>
            <a:pPr lvl="1"/>
            <a:endParaRPr lang="en-US" sz="22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8DCF-C0D5-4777-940C-6719DD08B29B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FCFS (Cont.)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Example: 	</a:t>
            </a:r>
            <a:r>
              <a:rPr lang="en-US" sz="2400" u="sng"/>
              <a:t>Process</a:t>
            </a:r>
            <a:r>
              <a:rPr lang="en-US" sz="2400"/>
              <a:t>   	</a:t>
            </a:r>
            <a:r>
              <a:rPr lang="en-US" sz="2400" u="sng"/>
              <a:t>Burst Time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/>
              <a:t>				     P</a:t>
            </a:r>
            <a:r>
              <a:rPr lang="en-US" sz="2400" baseline="-25000"/>
              <a:t>1</a:t>
            </a:r>
            <a:r>
              <a:rPr lang="en-US" sz="2400"/>
              <a:t>		24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/>
              <a:t>				     P</a:t>
            </a:r>
            <a:r>
              <a:rPr lang="en-US" sz="2400" baseline="-25000"/>
              <a:t>2</a:t>
            </a:r>
            <a:r>
              <a:rPr lang="en-US" sz="2400"/>
              <a:t>		 3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/>
              <a:t>				     P</a:t>
            </a:r>
            <a:r>
              <a:rPr lang="en-US" sz="2400" baseline="-25000"/>
              <a:t>3</a:t>
            </a:r>
            <a:r>
              <a:rPr lang="en-US" sz="2400"/>
              <a:t>		 3 </a:t>
            </a:r>
          </a:p>
          <a:p>
            <a:pPr>
              <a:lnSpc>
                <a:spcPct val="80000"/>
              </a:lnSpc>
            </a:pPr>
            <a:r>
              <a:rPr lang="en-US" sz="2400"/>
              <a:t>Diketahui proses yang tiba adalah P</a:t>
            </a:r>
            <a:r>
              <a:rPr lang="en-US" sz="2400" baseline="-25000"/>
              <a:t>1</a:t>
            </a:r>
            <a:r>
              <a:rPr lang="en-US" sz="2400"/>
              <a:t>, P</a:t>
            </a:r>
            <a:r>
              <a:rPr lang="en-US" sz="2400" baseline="-25000"/>
              <a:t>2</a:t>
            </a:r>
            <a:r>
              <a:rPr lang="en-US" sz="2400"/>
              <a:t>, P</a:t>
            </a:r>
            <a:r>
              <a:rPr lang="en-US" sz="2400" baseline="-25000"/>
              <a:t>3</a:t>
            </a:r>
            <a:r>
              <a:rPr lang="en-US" sz="2400"/>
              <a:t>. Gant chart-nya adalah</a:t>
            </a:r>
            <a:r>
              <a:rPr lang="en-US" sz="2000"/>
              <a:t> :</a:t>
            </a:r>
          </a:p>
          <a:p>
            <a:pPr>
              <a:lnSpc>
                <a:spcPct val="80000"/>
              </a:lnSpc>
            </a:pPr>
            <a:endParaRPr lang="en-US" sz="2000"/>
          </a:p>
          <a:p>
            <a:pPr>
              <a:lnSpc>
                <a:spcPct val="80000"/>
              </a:lnSpc>
            </a:pPr>
            <a:endParaRPr lang="en-US" sz="2000"/>
          </a:p>
          <a:p>
            <a:pPr>
              <a:lnSpc>
                <a:spcPct val="80000"/>
              </a:lnSpc>
            </a:pPr>
            <a:endParaRPr lang="en-US" sz="2000"/>
          </a:p>
          <a:p>
            <a:pPr>
              <a:lnSpc>
                <a:spcPct val="80000"/>
              </a:lnSpc>
            </a:pPr>
            <a:endParaRPr lang="en-US" sz="2000"/>
          </a:p>
          <a:p>
            <a:pPr>
              <a:lnSpc>
                <a:spcPct val="80000"/>
              </a:lnSpc>
            </a:pPr>
            <a:r>
              <a:rPr lang="en-US" sz="2400"/>
              <a:t>Waiting time untuk </a:t>
            </a:r>
            <a:r>
              <a:rPr lang="en-US" sz="2400" i="1"/>
              <a:t>P1 </a:t>
            </a:r>
            <a:r>
              <a:rPr lang="en-US" sz="2400"/>
              <a:t>= 0; </a:t>
            </a:r>
            <a:r>
              <a:rPr lang="en-US" sz="2400" i="1"/>
              <a:t>P2 </a:t>
            </a:r>
            <a:r>
              <a:rPr lang="en-US" sz="2400"/>
              <a:t>= 24; </a:t>
            </a:r>
            <a:r>
              <a:rPr lang="en-US" sz="2400" i="1"/>
              <a:t>P3 </a:t>
            </a:r>
            <a:r>
              <a:rPr lang="en-US" sz="2400"/>
              <a:t>= 27</a:t>
            </a:r>
          </a:p>
          <a:p>
            <a:pPr>
              <a:lnSpc>
                <a:spcPct val="80000"/>
              </a:lnSpc>
            </a:pPr>
            <a:r>
              <a:rPr lang="en-US" sz="2200"/>
              <a:t>Average waiting time: (0 + 24 + 27)/3 = 17</a:t>
            </a:r>
            <a:endParaRPr lang="en-US" sz="16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/>
          </a:p>
        </p:txBody>
      </p:sp>
      <p:pic>
        <p:nvPicPr>
          <p:cNvPr id="8602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71675" y="4154488"/>
            <a:ext cx="507365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FE0D6-9E88-481E-83AB-5A43872B44D2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FCFS (Cont.)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7371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Diketahui proses yang tiba adalah P</a:t>
            </a:r>
            <a:r>
              <a:rPr lang="en-US" sz="2800" baseline="-25000"/>
              <a:t>2</a:t>
            </a:r>
            <a:r>
              <a:rPr lang="en-US" sz="2800"/>
              <a:t>, P</a:t>
            </a:r>
            <a:r>
              <a:rPr lang="en-US" sz="2800" baseline="-25000"/>
              <a:t>3</a:t>
            </a:r>
            <a:r>
              <a:rPr lang="en-US" sz="2800"/>
              <a:t>, P</a:t>
            </a:r>
            <a:r>
              <a:rPr lang="en-US" sz="2800" baseline="-25000"/>
              <a:t>1</a:t>
            </a:r>
            <a:r>
              <a:rPr lang="en-US" sz="2800"/>
              <a:t>. Gant chart-nya adalah</a:t>
            </a:r>
            <a:r>
              <a:rPr lang="en-US" sz="2200"/>
              <a:t> :</a:t>
            </a:r>
          </a:p>
          <a:p>
            <a:pPr>
              <a:lnSpc>
                <a:spcPct val="90000"/>
              </a:lnSpc>
            </a:pPr>
            <a:endParaRPr lang="en-US" sz="2200"/>
          </a:p>
          <a:p>
            <a:pPr>
              <a:lnSpc>
                <a:spcPct val="90000"/>
              </a:lnSpc>
            </a:pPr>
            <a:endParaRPr lang="en-US" sz="2200"/>
          </a:p>
          <a:p>
            <a:pPr>
              <a:lnSpc>
                <a:spcPct val="90000"/>
              </a:lnSpc>
            </a:pPr>
            <a:endParaRPr lang="en-US" sz="2200"/>
          </a:p>
          <a:p>
            <a:pPr>
              <a:lnSpc>
                <a:spcPct val="90000"/>
              </a:lnSpc>
            </a:pPr>
            <a:endParaRPr lang="en-US" sz="2200"/>
          </a:p>
          <a:p>
            <a:pPr>
              <a:lnSpc>
                <a:spcPct val="90000"/>
              </a:lnSpc>
            </a:pPr>
            <a:r>
              <a:rPr lang="en-US" sz="2800"/>
              <a:t>Waiting time untuk </a:t>
            </a:r>
            <a:r>
              <a:rPr lang="en-US" i="1"/>
              <a:t>P1 = </a:t>
            </a:r>
            <a:r>
              <a:rPr lang="en-US"/>
              <a:t>6</a:t>
            </a:r>
            <a:r>
              <a:rPr lang="en-US" i="1"/>
              <a:t>; P2 </a:t>
            </a:r>
            <a:r>
              <a:rPr lang="en-US"/>
              <a:t>= 0</a:t>
            </a:r>
            <a:r>
              <a:rPr lang="en-US" i="1"/>
              <a:t>; P3 = </a:t>
            </a:r>
            <a:r>
              <a:rPr lang="en-US"/>
              <a:t>3</a:t>
            </a:r>
            <a:endParaRPr lang="en-US" sz="2800"/>
          </a:p>
          <a:p>
            <a:pPr>
              <a:lnSpc>
                <a:spcPct val="90000"/>
              </a:lnSpc>
            </a:pPr>
            <a:r>
              <a:rPr lang="en-US" sz="2600"/>
              <a:t>Average waiting time: </a:t>
            </a:r>
            <a:r>
              <a:rPr lang="en-US"/>
              <a:t>(6 + 0 + 3)/3 = 3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Lebih baik dari kasus sebelumnya</a:t>
            </a:r>
          </a:p>
          <a:p>
            <a:pPr>
              <a:lnSpc>
                <a:spcPct val="90000"/>
              </a:lnSpc>
            </a:pPr>
            <a:r>
              <a:rPr lang="en-US" i="1"/>
              <a:t>Convoy effect </a:t>
            </a:r>
            <a:r>
              <a:rPr lang="en-US"/>
              <a:t>proses yang pendek diikuti proses yang panjang</a:t>
            </a:r>
          </a:p>
          <a:p>
            <a:pPr>
              <a:lnSpc>
                <a:spcPct val="90000"/>
              </a:lnSpc>
            </a:pPr>
            <a:endParaRPr lang="en-US" sz="2400"/>
          </a:p>
        </p:txBody>
      </p:sp>
      <p:pic>
        <p:nvPicPr>
          <p:cNvPr id="8704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35175" y="2562225"/>
            <a:ext cx="5421313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0FB9-54C5-47F1-B3B2-B069AB57F3C4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Shortest-Job-First (SJR)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751387"/>
          </a:xfrm>
        </p:spPr>
        <p:txBody>
          <a:bodyPr/>
          <a:lstStyle/>
          <a:p>
            <a:r>
              <a:rPr lang="en-US" sz="2000"/>
              <a:t>Penggabungan setiap proses merupakan panjang dari burst CPU berikutnya. Panjang tersebut digunakan untuk penjadualan proses pada waktu terpendek</a:t>
            </a:r>
          </a:p>
          <a:p>
            <a:r>
              <a:rPr lang="en-US" sz="2000"/>
              <a:t>Terdapat 2 skema : </a:t>
            </a:r>
          </a:p>
          <a:p>
            <a:pPr lvl="1"/>
            <a:r>
              <a:rPr lang="en-US" sz="2000" i="1"/>
              <a:t>nonpreemptive</a:t>
            </a:r>
            <a:r>
              <a:rPr lang="en-US" sz="2000"/>
              <a:t> – CPU hanya satu kali diberikan pada suatu proses, maka proses tersebut tetap akan memakai CPU hingga proses tersebut melepaskannya</a:t>
            </a:r>
          </a:p>
          <a:p>
            <a:pPr lvl="1"/>
            <a:r>
              <a:rPr lang="en-US" sz="2000" i="1"/>
              <a:t>preemptive</a:t>
            </a:r>
            <a:r>
              <a:rPr lang="en-US" sz="2000"/>
              <a:t> –jika suatu proses tiba dengan panjang CPU burst lebih kecil dari waktu yang tersisa pada ekseksusi proses yang sedang berlangsung, maka dijalankan preemtive. Skema ini dikenal dengan Shortest-Remaining-Time-First (SRTF).</a:t>
            </a:r>
          </a:p>
          <a:p>
            <a:r>
              <a:rPr lang="en-US" sz="2000"/>
              <a:t>SJF akan optimal, keteika rata-rata waktu tunggu minimum untuk set proses yang diberikan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6BDC-F8BD-4019-9B91-FF3B79FEEAF2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Contoh Non-Preemptive SJF</a:t>
            </a:r>
          </a:p>
        </p:txBody>
      </p:sp>
      <p:sp>
        <p:nvSpPr>
          <p:cNvPr id="89094" name="Rectangle 6"/>
          <p:cNvSpPr>
            <a:spLocks noChangeArrowheads="1"/>
          </p:cNvSpPr>
          <p:nvPr/>
        </p:nvSpPr>
        <p:spPr bwMode="auto">
          <a:xfrm>
            <a:off x="747713" y="1760538"/>
            <a:ext cx="7440612" cy="489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  <a:tabLst>
                <a:tab pos="1603375" algn="ctr"/>
                <a:tab pos="3254375" algn="ctr"/>
                <a:tab pos="5143500" algn="ctr"/>
              </a:tabLst>
            </a:pPr>
            <a:r>
              <a:rPr lang="en-US" sz="2800"/>
              <a:t>		</a:t>
            </a:r>
            <a:r>
              <a:rPr lang="en-US" sz="2800" u="sng"/>
              <a:t>Process	Arrival Time</a:t>
            </a:r>
            <a:r>
              <a:rPr lang="en-US" sz="2800"/>
              <a:t>	</a:t>
            </a:r>
            <a:r>
              <a:rPr lang="en-US" sz="2800" u="sng"/>
              <a:t>Burst Time</a:t>
            </a:r>
            <a:endParaRPr lang="en-US" sz="2800"/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  <a:tabLst>
                <a:tab pos="1603375" algn="ctr"/>
                <a:tab pos="3254375" algn="ctr"/>
                <a:tab pos="5143500" algn="ctr"/>
              </a:tabLst>
            </a:pPr>
            <a:r>
              <a:rPr lang="en-US" sz="2800"/>
              <a:t>		</a:t>
            </a:r>
            <a:r>
              <a:rPr lang="en-US" sz="2800" i="1"/>
              <a:t>P</a:t>
            </a:r>
            <a:r>
              <a:rPr lang="en-US" sz="2800" i="1" baseline="-25000"/>
              <a:t>1</a:t>
            </a:r>
            <a:r>
              <a:rPr lang="en-US" sz="2800"/>
              <a:t>	0.0	7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  <a:tabLst>
                <a:tab pos="1603375" algn="ctr"/>
                <a:tab pos="3254375" algn="ctr"/>
                <a:tab pos="5143500" algn="ctr"/>
              </a:tabLst>
            </a:pPr>
            <a:r>
              <a:rPr lang="en-US" sz="2800"/>
              <a:t>		 </a:t>
            </a:r>
            <a:r>
              <a:rPr lang="en-US" sz="2800" i="1"/>
              <a:t>P</a:t>
            </a:r>
            <a:r>
              <a:rPr lang="en-US" sz="2800" i="1" baseline="-25000"/>
              <a:t>2	</a:t>
            </a:r>
            <a:r>
              <a:rPr lang="en-US" sz="2800"/>
              <a:t>2.0	4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  <a:tabLst>
                <a:tab pos="1603375" algn="ctr"/>
                <a:tab pos="3254375" algn="ctr"/>
                <a:tab pos="5143500" algn="ctr"/>
              </a:tabLst>
            </a:pPr>
            <a:r>
              <a:rPr lang="en-US" sz="2800"/>
              <a:t>		 </a:t>
            </a:r>
            <a:r>
              <a:rPr lang="en-US" sz="2800" i="1"/>
              <a:t>P</a:t>
            </a:r>
            <a:r>
              <a:rPr lang="en-US" sz="2800" i="1" baseline="-25000"/>
              <a:t>3</a:t>
            </a:r>
            <a:r>
              <a:rPr lang="en-US" sz="2800"/>
              <a:t>	4.0	1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  <a:tabLst>
                <a:tab pos="1603375" algn="ctr"/>
                <a:tab pos="3254375" algn="ctr"/>
                <a:tab pos="5143500" algn="ctr"/>
              </a:tabLst>
            </a:pPr>
            <a:r>
              <a:rPr lang="en-US" sz="2800"/>
              <a:t>		 </a:t>
            </a:r>
            <a:r>
              <a:rPr lang="en-US" sz="2800" i="1"/>
              <a:t>P</a:t>
            </a:r>
            <a:r>
              <a:rPr lang="en-US" sz="2800" i="1" baseline="-25000"/>
              <a:t>4</a:t>
            </a:r>
            <a:r>
              <a:rPr lang="en-US" sz="2800"/>
              <a:t>	5.0	4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tabLst>
                <a:tab pos="1603375" algn="ctr"/>
                <a:tab pos="3254375" algn="ctr"/>
                <a:tab pos="5143500" algn="ctr"/>
              </a:tabLst>
            </a:pPr>
            <a:r>
              <a:rPr lang="en-US" sz="2800"/>
              <a:t>SJF (non-preemptive)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tabLst>
                <a:tab pos="1603375" algn="ctr"/>
                <a:tab pos="3254375" algn="ctr"/>
                <a:tab pos="5143500" algn="ctr"/>
              </a:tabLst>
            </a:pPr>
            <a:endParaRPr lang="en-US" sz="2800"/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tabLst>
                <a:tab pos="1603375" algn="ctr"/>
                <a:tab pos="3254375" algn="ctr"/>
                <a:tab pos="5143500" algn="ctr"/>
              </a:tabLst>
            </a:pPr>
            <a:endParaRPr lang="en-US" sz="2800"/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tabLst>
                <a:tab pos="1603375" algn="ctr"/>
                <a:tab pos="3254375" algn="ctr"/>
                <a:tab pos="5143500" algn="ctr"/>
              </a:tabLst>
            </a:pPr>
            <a:r>
              <a:rPr lang="en-US" sz="2800"/>
              <a:t>Average waiting time = (0 + 6 + 3 + 7)/4 - 4</a:t>
            </a:r>
            <a:endParaRPr lang="en-US" sz="2800" i="1" baseline="-25000"/>
          </a:p>
        </p:txBody>
      </p:sp>
      <p:grpSp>
        <p:nvGrpSpPr>
          <p:cNvPr id="89095" name="Group 7"/>
          <p:cNvGrpSpPr>
            <a:grpSpLocks/>
          </p:cNvGrpSpPr>
          <p:nvPr/>
        </p:nvGrpSpPr>
        <p:grpSpPr bwMode="auto">
          <a:xfrm>
            <a:off x="1544638" y="4883150"/>
            <a:ext cx="5575300" cy="1128713"/>
            <a:chOff x="864" y="2325"/>
            <a:chExt cx="3512" cy="711"/>
          </a:xfrm>
        </p:grpSpPr>
        <p:sp>
          <p:nvSpPr>
            <p:cNvPr id="89096" name="Rectangle 8"/>
            <p:cNvSpPr>
              <a:spLocks noChangeArrowheads="1"/>
            </p:cNvSpPr>
            <p:nvPr/>
          </p:nvSpPr>
          <p:spPr bwMode="auto">
            <a:xfrm flipH="1">
              <a:off x="960" y="2325"/>
              <a:ext cx="331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097" name="Text Box 9"/>
            <p:cNvSpPr txBox="1">
              <a:spLocks noChangeArrowheads="1"/>
            </p:cNvSpPr>
            <p:nvPr/>
          </p:nvSpPr>
          <p:spPr bwMode="auto">
            <a:xfrm flipH="1">
              <a:off x="1392" y="2373"/>
              <a:ext cx="26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>
                  <a:latin typeface="Helvetica" pitchFamily="34" charset="0"/>
                </a:rPr>
                <a:t>P</a:t>
              </a:r>
              <a:r>
                <a:rPr lang="en-US" baseline="-25000">
                  <a:latin typeface="Helvetica" pitchFamily="34" charset="0"/>
                </a:rPr>
                <a:t>1</a:t>
              </a:r>
              <a:endParaRPr lang="en-US">
                <a:latin typeface="Helvetica" pitchFamily="34" charset="0"/>
              </a:endParaRPr>
            </a:p>
          </p:txBody>
        </p:sp>
        <p:sp>
          <p:nvSpPr>
            <p:cNvPr id="89098" name="Text Box 10"/>
            <p:cNvSpPr txBox="1">
              <a:spLocks noChangeArrowheads="1"/>
            </p:cNvSpPr>
            <p:nvPr/>
          </p:nvSpPr>
          <p:spPr bwMode="auto">
            <a:xfrm flipH="1">
              <a:off x="2400" y="2373"/>
              <a:ext cx="26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>
                  <a:latin typeface="Helvetica" pitchFamily="34" charset="0"/>
                </a:rPr>
                <a:t>P</a:t>
              </a:r>
              <a:r>
                <a:rPr lang="en-US" baseline="-25000">
                  <a:latin typeface="Helvetica" pitchFamily="34" charset="0"/>
                </a:rPr>
                <a:t>3</a:t>
              </a:r>
              <a:endParaRPr lang="en-US">
                <a:latin typeface="Helvetica" pitchFamily="34" charset="0"/>
              </a:endParaRPr>
            </a:p>
          </p:txBody>
        </p:sp>
        <p:sp>
          <p:nvSpPr>
            <p:cNvPr id="89099" name="Text Box 11"/>
            <p:cNvSpPr txBox="1">
              <a:spLocks noChangeArrowheads="1"/>
            </p:cNvSpPr>
            <p:nvPr/>
          </p:nvSpPr>
          <p:spPr bwMode="auto">
            <a:xfrm flipH="1">
              <a:off x="2976" y="2373"/>
              <a:ext cx="26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>
                  <a:latin typeface="Helvetica" pitchFamily="34" charset="0"/>
                </a:rPr>
                <a:t>P</a:t>
              </a:r>
              <a:r>
                <a:rPr lang="en-US" baseline="-25000">
                  <a:latin typeface="Helvetica" pitchFamily="34" charset="0"/>
                </a:rPr>
                <a:t>2</a:t>
              </a:r>
              <a:endParaRPr lang="en-US">
                <a:latin typeface="Helvetica" pitchFamily="34" charset="0"/>
              </a:endParaRPr>
            </a:p>
          </p:txBody>
        </p:sp>
        <p:sp>
          <p:nvSpPr>
            <p:cNvPr id="89100" name="Line 12"/>
            <p:cNvSpPr>
              <a:spLocks noChangeShapeType="1"/>
            </p:cNvSpPr>
            <p:nvPr/>
          </p:nvSpPr>
          <p:spPr bwMode="auto">
            <a:xfrm flipH="1">
              <a:off x="4272" y="2709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01" name="Line 13"/>
            <p:cNvSpPr>
              <a:spLocks noChangeShapeType="1"/>
            </p:cNvSpPr>
            <p:nvPr/>
          </p:nvSpPr>
          <p:spPr bwMode="auto">
            <a:xfrm flipH="1">
              <a:off x="960" y="2709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02" name="Line 14"/>
            <p:cNvSpPr>
              <a:spLocks noChangeShapeType="1"/>
            </p:cNvSpPr>
            <p:nvPr/>
          </p:nvSpPr>
          <p:spPr bwMode="auto">
            <a:xfrm flipH="1">
              <a:off x="2688" y="2325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03" name="Line 15"/>
            <p:cNvSpPr>
              <a:spLocks noChangeShapeType="1"/>
            </p:cNvSpPr>
            <p:nvPr/>
          </p:nvSpPr>
          <p:spPr bwMode="auto">
            <a:xfrm flipH="1">
              <a:off x="2400" y="2325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04" name="Line 16"/>
            <p:cNvSpPr>
              <a:spLocks noChangeShapeType="1"/>
            </p:cNvSpPr>
            <p:nvPr/>
          </p:nvSpPr>
          <p:spPr bwMode="auto">
            <a:xfrm flipH="1">
              <a:off x="2400" y="2709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05" name="Line 17"/>
            <p:cNvSpPr>
              <a:spLocks noChangeShapeType="1"/>
            </p:cNvSpPr>
            <p:nvPr/>
          </p:nvSpPr>
          <p:spPr bwMode="auto">
            <a:xfrm flipH="1">
              <a:off x="1392" y="263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06" name="Text Box 18"/>
            <p:cNvSpPr txBox="1">
              <a:spLocks noChangeArrowheads="1"/>
            </p:cNvSpPr>
            <p:nvPr/>
          </p:nvSpPr>
          <p:spPr bwMode="auto">
            <a:xfrm flipH="1">
              <a:off x="2304" y="280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>
                  <a:latin typeface="Helvetica" pitchFamily="34" charset="0"/>
                </a:rPr>
                <a:t>7</a:t>
              </a:r>
            </a:p>
          </p:txBody>
        </p:sp>
        <p:sp>
          <p:nvSpPr>
            <p:cNvPr id="89107" name="Text Box 19"/>
            <p:cNvSpPr txBox="1">
              <a:spLocks noChangeArrowheads="1"/>
            </p:cNvSpPr>
            <p:nvPr/>
          </p:nvSpPr>
          <p:spPr bwMode="auto">
            <a:xfrm flipH="1">
              <a:off x="1492" y="280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>
                  <a:latin typeface="Helvetica" pitchFamily="34" charset="0"/>
                </a:rPr>
                <a:t>3</a:t>
              </a:r>
            </a:p>
          </p:txBody>
        </p:sp>
        <p:sp>
          <p:nvSpPr>
            <p:cNvPr id="89108" name="Text Box 20"/>
            <p:cNvSpPr txBox="1">
              <a:spLocks noChangeArrowheads="1"/>
            </p:cNvSpPr>
            <p:nvPr/>
          </p:nvSpPr>
          <p:spPr bwMode="auto">
            <a:xfrm flipH="1">
              <a:off x="4100" y="2805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>
                  <a:latin typeface="Helvetica" pitchFamily="34" charset="0"/>
                </a:rPr>
                <a:t>16</a:t>
              </a:r>
            </a:p>
          </p:txBody>
        </p:sp>
        <p:sp>
          <p:nvSpPr>
            <p:cNvPr id="89109" name="Text Box 21"/>
            <p:cNvSpPr txBox="1">
              <a:spLocks noChangeArrowheads="1"/>
            </p:cNvSpPr>
            <p:nvPr/>
          </p:nvSpPr>
          <p:spPr bwMode="auto">
            <a:xfrm flipH="1">
              <a:off x="864" y="280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>
                  <a:latin typeface="Helvetica" pitchFamily="34" charset="0"/>
                </a:rPr>
                <a:t>0</a:t>
              </a:r>
            </a:p>
          </p:txBody>
        </p:sp>
        <p:sp>
          <p:nvSpPr>
            <p:cNvPr id="89110" name="Text Box 22"/>
            <p:cNvSpPr txBox="1">
              <a:spLocks noChangeArrowheads="1"/>
            </p:cNvSpPr>
            <p:nvPr/>
          </p:nvSpPr>
          <p:spPr bwMode="auto">
            <a:xfrm flipH="1">
              <a:off x="3696" y="2373"/>
              <a:ext cx="26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>
                  <a:latin typeface="Helvetica" pitchFamily="34" charset="0"/>
                </a:rPr>
                <a:t>P</a:t>
              </a:r>
              <a:r>
                <a:rPr lang="en-US" baseline="-25000">
                  <a:latin typeface="Helvetica" pitchFamily="34" charset="0"/>
                </a:rPr>
                <a:t>4</a:t>
              </a:r>
              <a:endParaRPr lang="en-US">
                <a:latin typeface="Helvetica" pitchFamily="34" charset="0"/>
              </a:endParaRPr>
            </a:p>
          </p:txBody>
        </p:sp>
        <p:sp>
          <p:nvSpPr>
            <p:cNvPr id="89111" name="Line 23"/>
            <p:cNvSpPr>
              <a:spLocks noChangeShapeType="1"/>
            </p:cNvSpPr>
            <p:nvPr/>
          </p:nvSpPr>
          <p:spPr bwMode="auto">
            <a:xfrm flipH="1">
              <a:off x="3456" y="2325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12" name="Line 24"/>
            <p:cNvSpPr>
              <a:spLocks noChangeShapeType="1"/>
            </p:cNvSpPr>
            <p:nvPr/>
          </p:nvSpPr>
          <p:spPr bwMode="auto">
            <a:xfrm flipH="1">
              <a:off x="1152" y="263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13" name="Line 25"/>
            <p:cNvSpPr>
              <a:spLocks noChangeShapeType="1"/>
            </p:cNvSpPr>
            <p:nvPr/>
          </p:nvSpPr>
          <p:spPr bwMode="auto">
            <a:xfrm flipH="1">
              <a:off x="1632" y="263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14" name="Line 26"/>
            <p:cNvSpPr>
              <a:spLocks noChangeShapeType="1"/>
            </p:cNvSpPr>
            <p:nvPr/>
          </p:nvSpPr>
          <p:spPr bwMode="auto">
            <a:xfrm flipH="1">
              <a:off x="1872" y="263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15" name="Line 27"/>
            <p:cNvSpPr>
              <a:spLocks noChangeShapeType="1"/>
            </p:cNvSpPr>
            <p:nvPr/>
          </p:nvSpPr>
          <p:spPr bwMode="auto">
            <a:xfrm flipH="1">
              <a:off x="2064" y="263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16" name="Line 28"/>
            <p:cNvSpPr>
              <a:spLocks noChangeShapeType="1"/>
            </p:cNvSpPr>
            <p:nvPr/>
          </p:nvSpPr>
          <p:spPr bwMode="auto">
            <a:xfrm flipH="1">
              <a:off x="2256" y="263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17" name="Line 29"/>
            <p:cNvSpPr>
              <a:spLocks noChangeShapeType="1"/>
            </p:cNvSpPr>
            <p:nvPr/>
          </p:nvSpPr>
          <p:spPr bwMode="auto">
            <a:xfrm flipH="1">
              <a:off x="2688" y="2709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18" name="Text Box 30"/>
            <p:cNvSpPr txBox="1">
              <a:spLocks noChangeArrowheads="1"/>
            </p:cNvSpPr>
            <p:nvPr/>
          </p:nvSpPr>
          <p:spPr bwMode="auto">
            <a:xfrm flipH="1">
              <a:off x="2592" y="280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>
                  <a:latin typeface="Helvetica" pitchFamily="34" charset="0"/>
                </a:rPr>
                <a:t>8</a:t>
              </a:r>
            </a:p>
          </p:txBody>
        </p:sp>
        <p:sp>
          <p:nvSpPr>
            <p:cNvPr id="89119" name="Line 31"/>
            <p:cNvSpPr>
              <a:spLocks noChangeShapeType="1"/>
            </p:cNvSpPr>
            <p:nvPr/>
          </p:nvSpPr>
          <p:spPr bwMode="auto">
            <a:xfrm flipH="1">
              <a:off x="2928" y="263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20" name="Line 32"/>
            <p:cNvSpPr>
              <a:spLocks noChangeShapeType="1"/>
            </p:cNvSpPr>
            <p:nvPr/>
          </p:nvSpPr>
          <p:spPr bwMode="auto">
            <a:xfrm flipH="1">
              <a:off x="3120" y="263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21" name="Line 33"/>
            <p:cNvSpPr>
              <a:spLocks noChangeShapeType="1"/>
            </p:cNvSpPr>
            <p:nvPr/>
          </p:nvSpPr>
          <p:spPr bwMode="auto">
            <a:xfrm flipH="1">
              <a:off x="3312" y="263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22" name="Line 34"/>
            <p:cNvSpPr>
              <a:spLocks noChangeShapeType="1"/>
            </p:cNvSpPr>
            <p:nvPr/>
          </p:nvSpPr>
          <p:spPr bwMode="auto">
            <a:xfrm flipH="1">
              <a:off x="3456" y="2709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23" name="Text Box 35"/>
            <p:cNvSpPr txBox="1">
              <a:spLocks noChangeArrowheads="1"/>
            </p:cNvSpPr>
            <p:nvPr/>
          </p:nvSpPr>
          <p:spPr bwMode="auto">
            <a:xfrm flipH="1">
              <a:off x="3312" y="2805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>
                  <a:latin typeface="Helvetica" pitchFamily="34" charset="0"/>
                </a:rPr>
                <a:t>12</a:t>
              </a:r>
            </a:p>
          </p:txBody>
        </p:sp>
        <p:sp>
          <p:nvSpPr>
            <p:cNvPr id="89124" name="Line 36"/>
            <p:cNvSpPr>
              <a:spLocks noChangeShapeType="1"/>
            </p:cNvSpPr>
            <p:nvPr/>
          </p:nvSpPr>
          <p:spPr bwMode="auto">
            <a:xfrm flipH="1">
              <a:off x="3696" y="263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25" name="Line 37"/>
            <p:cNvSpPr>
              <a:spLocks noChangeShapeType="1"/>
            </p:cNvSpPr>
            <p:nvPr/>
          </p:nvSpPr>
          <p:spPr bwMode="auto">
            <a:xfrm flipH="1">
              <a:off x="3888" y="263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26" name="Line 38"/>
            <p:cNvSpPr>
              <a:spLocks noChangeShapeType="1"/>
            </p:cNvSpPr>
            <p:nvPr/>
          </p:nvSpPr>
          <p:spPr bwMode="auto">
            <a:xfrm flipH="1">
              <a:off x="4080" y="263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CABDD-A007-4BC3-9262-56FD3E0F463C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Contoh Preemptive SJF</a:t>
            </a:r>
          </a:p>
        </p:txBody>
      </p:sp>
      <p:sp>
        <p:nvSpPr>
          <p:cNvPr id="42020" name="Rectangle 36"/>
          <p:cNvSpPr>
            <a:spLocks noGrp="1" noChangeArrowheads="1"/>
          </p:cNvSpPr>
          <p:nvPr>
            <p:ph type="body" idx="1"/>
          </p:nvPr>
        </p:nvSpPr>
        <p:spPr>
          <a:xfrm>
            <a:off x="501650" y="1616075"/>
            <a:ext cx="8229600" cy="4411663"/>
          </a:xfrm>
          <a:noFill/>
          <a:ln/>
        </p:spPr>
        <p:txBody>
          <a:bodyPr/>
          <a:lstStyle/>
          <a:p>
            <a:pPr>
              <a:buFont typeface="Wingdings" pitchFamily="2" charset="2"/>
              <a:buNone/>
              <a:tabLst>
                <a:tab pos="1603375" algn="ctr"/>
                <a:tab pos="3254375" algn="ctr"/>
                <a:tab pos="5143500" algn="ctr"/>
              </a:tabLst>
            </a:pPr>
            <a:r>
              <a:rPr lang="en-US" sz="2800"/>
              <a:t>		</a:t>
            </a:r>
            <a:r>
              <a:rPr lang="en-US" sz="2800" u="sng"/>
              <a:t>Process   	Arrival   Time</a:t>
            </a:r>
            <a:r>
              <a:rPr lang="en-US" sz="2800"/>
              <a:t>	</a:t>
            </a:r>
            <a:r>
              <a:rPr lang="en-US" sz="2800" u="sng"/>
              <a:t>Burst Time</a:t>
            </a:r>
            <a:endParaRPr lang="en-US" sz="2800"/>
          </a:p>
          <a:p>
            <a:pPr>
              <a:buFont typeface="Wingdings" pitchFamily="2" charset="2"/>
              <a:buNone/>
              <a:tabLst>
                <a:tab pos="1603375" algn="ctr"/>
                <a:tab pos="3254375" algn="ctr"/>
                <a:tab pos="5143500" algn="ctr"/>
              </a:tabLst>
            </a:pPr>
            <a:r>
              <a:rPr lang="en-US" sz="2800"/>
              <a:t>		</a:t>
            </a:r>
            <a:r>
              <a:rPr lang="en-US" sz="2800" i="1"/>
              <a:t>P</a:t>
            </a:r>
            <a:r>
              <a:rPr lang="en-US" sz="2800" i="1" baseline="-25000"/>
              <a:t>1</a:t>
            </a:r>
            <a:r>
              <a:rPr lang="en-US" sz="2800"/>
              <a:t>	0.0	7</a:t>
            </a:r>
          </a:p>
          <a:p>
            <a:pPr>
              <a:buFont typeface="Wingdings" pitchFamily="2" charset="2"/>
              <a:buNone/>
              <a:tabLst>
                <a:tab pos="1603375" algn="ctr"/>
                <a:tab pos="3254375" algn="ctr"/>
                <a:tab pos="5143500" algn="ctr"/>
              </a:tabLst>
            </a:pPr>
            <a:r>
              <a:rPr lang="en-US" sz="2800"/>
              <a:t>		 </a:t>
            </a:r>
            <a:r>
              <a:rPr lang="en-US" sz="2800" i="1"/>
              <a:t>P</a:t>
            </a:r>
            <a:r>
              <a:rPr lang="en-US" sz="2800" i="1" baseline="-25000"/>
              <a:t>2	</a:t>
            </a:r>
            <a:r>
              <a:rPr lang="en-US" sz="2800"/>
              <a:t>2.0	4</a:t>
            </a:r>
          </a:p>
          <a:p>
            <a:pPr>
              <a:buFont typeface="Wingdings" pitchFamily="2" charset="2"/>
              <a:buNone/>
              <a:tabLst>
                <a:tab pos="1603375" algn="ctr"/>
                <a:tab pos="3254375" algn="ctr"/>
                <a:tab pos="5143500" algn="ctr"/>
              </a:tabLst>
            </a:pPr>
            <a:r>
              <a:rPr lang="en-US" sz="2800"/>
              <a:t>		 </a:t>
            </a:r>
            <a:r>
              <a:rPr lang="en-US" sz="2800" i="1"/>
              <a:t>P</a:t>
            </a:r>
            <a:r>
              <a:rPr lang="en-US" sz="2800" i="1" baseline="-25000"/>
              <a:t>3</a:t>
            </a:r>
            <a:r>
              <a:rPr lang="en-US" sz="2800"/>
              <a:t>	4.0	1</a:t>
            </a:r>
          </a:p>
          <a:p>
            <a:pPr>
              <a:buFont typeface="Wingdings" pitchFamily="2" charset="2"/>
              <a:buNone/>
              <a:tabLst>
                <a:tab pos="1603375" algn="ctr"/>
                <a:tab pos="3254375" algn="ctr"/>
                <a:tab pos="5143500" algn="ctr"/>
              </a:tabLst>
            </a:pPr>
            <a:r>
              <a:rPr lang="en-US" sz="2800"/>
              <a:t>		 </a:t>
            </a:r>
            <a:r>
              <a:rPr lang="en-US" sz="2800" i="1"/>
              <a:t>P</a:t>
            </a:r>
            <a:r>
              <a:rPr lang="en-US" sz="2800" i="1" baseline="-25000"/>
              <a:t>4</a:t>
            </a:r>
            <a:r>
              <a:rPr lang="en-US" sz="2800"/>
              <a:t>	5.0	4</a:t>
            </a:r>
          </a:p>
          <a:p>
            <a:pPr>
              <a:tabLst>
                <a:tab pos="1603375" algn="ctr"/>
                <a:tab pos="3254375" algn="ctr"/>
                <a:tab pos="5143500" algn="ctr"/>
              </a:tabLst>
            </a:pPr>
            <a:r>
              <a:rPr lang="en-US" sz="2800"/>
              <a:t>SJF (preemptive)</a:t>
            </a:r>
          </a:p>
          <a:p>
            <a:pPr>
              <a:tabLst>
                <a:tab pos="1603375" algn="ctr"/>
                <a:tab pos="3254375" algn="ctr"/>
                <a:tab pos="5143500" algn="ctr"/>
              </a:tabLst>
            </a:pPr>
            <a:endParaRPr lang="en-US" sz="2800"/>
          </a:p>
          <a:p>
            <a:pPr>
              <a:tabLst>
                <a:tab pos="1603375" algn="ctr"/>
                <a:tab pos="3254375" algn="ctr"/>
                <a:tab pos="5143500" algn="ctr"/>
              </a:tabLst>
            </a:pPr>
            <a:endParaRPr lang="en-US" sz="2800"/>
          </a:p>
          <a:p>
            <a:pPr>
              <a:tabLst>
                <a:tab pos="1603375" algn="ctr"/>
                <a:tab pos="3254375" algn="ctr"/>
                <a:tab pos="5143500" algn="ctr"/>
              </a:tabLst>
            </a:pPr>
            <a:r>
              <a:rPr lang="en-US" sz="2800"/>
              <a:t>Average waiting time = (9 + 1 + 0 +2)/4 - 3</a:t>
            </a:r>
            <a:endParaRPr lang="en-US" sz="2800" i="1" baseline="-25000"/>
          </a:p>
        </p:txBody>
      </p:sp>
      <p:grpSp>
        <p:nvGrpSpPr>
          <p:cNvPr id="42058" name="Group 74"/>
          <p:cNvGrpSpPr>
            <a:grpSpLocks/>
          </p:cNvGrpSpPr>
          <p:nvPr/>
        </p:nvGrpSpPr>
        <p:grpSpPr bwMode="auto">
          <a:xfrm>
            <a:off x="1458913" y="4711700"/>
            <a:ext cx="5924550" cy="1204913"/>
            <a:chOff x="864" y="2364"/>
            <a:chExt cx="3732" cy="759"/>
          </a:xfrm>
        </p:grpSpPr>
        <p:sp>
          <p:nvSpPr>
            <p:cNvPr id="42021" name="Rectangle 37"/>
            <p:cNvSpPr>
              <a:spLocks noChangeArrowheads="1"/>
            </p:cNvSpPr>
            <p:nvPr/>
          </p:nvSpPr>
          <p:spPr bwMode="auto">
            <a:xfrm flipH="1">
              <a:off x="960" y="2373"/>
              <a:ext cx="3504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22" name="Text Box 38"/>
            <p:cNvSpPr txBox="1">
              <a:spLocks noChangeArrowheads="1"/>
            </p:cNvSpPr>
            <p:nvPr/>
          </p:nvSpPr>
          <p:spPr bwMode="auto">
            <a:xfrm flipH="1">
              <a:off x="1008" y="2412"/>
              <a:ext cx="26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>
                  <a:latin typeface="Helvetica" pitchFamily="34" charset="0"/>
                </a:rPr>
                <a:t>P</a:t>
              </a:r>
              <a:r>
                <a:rPr lang="en-US" baseline="-25000">
                  <a:latin typeface="Helvetica" pitchFamily="34" charset="0"/>
                </a:rPr>
                <a:t>1</a:t>
              </a:r>
              <a:endParaRPr lang="en-US">
                <a:latin typeface="Helvetica" pitchFamily="34" charset="0"/>
              </a:endParaRPr>
            </a:p>
          </p:txBody>
        </p:sp>
        <p:sp>
          <p:nvSpPr>
            <p:cNvPr id="42023" name="Text Box 39"/>
            <p:cNvSpPr txBox="1">
              <a:spLocks noChangeArrowheads="1"/>
            </p:cNvSpPr>
            <p:nvPr/>
          </p:nvSpPr>
          <p:spPr bwMode="auto">
            <a:xfrm flipH="1">
              <a:off x="1824" y="2412"/>
              <a:ext cx="26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>
                  <a:latin typeface="Helvetica" pitchFamily="34" charset="0"/>
                </a:rPr>
                <a:t>P</a:t>
              </a:r>
              <a:r>
                <a:rPr lang="en-US" baseline="-25000">
                  <a:latin typeface="Helvetica" pitchFamily="34" charset="0"/>
                </a:rPr>
                <a:t>3</a:t>
              </a:r>
              <a:endParaRPr lang="en-US">
                <a:latin typeface="Helvetica" pitchFamily="34" charset="0"/>
              </a:endParaRPr>
            </a:p>
          </p:txBody>
        </p:sp>
        <p:sp>
          <p:nvSpPr>
            <p:cNvPr id="42024" name="Text Box 40"/>
            <p:cNvSpPr txBox="1">
              <a:spLocks noChangeArrowheads="1"/>
            </p:cNvSpPr>
            <p:nvPr/>
          </p:nvSpPr>
          <p:spPr bwMode="auto">
            <a:xfrm flipH="1">
              <a:off x="1488" y="2412"/>
              <a:ext cx="26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>
                  <a:latin typeface="Helvetica" pitchFamily="34" charset="0"/>
                </a:rPr>
                <a:t>P</a:t>
              </a:r>
              <a:r>
                <a:rPr lang="en-US" baseline="-25000">
                  <a:latin typeface="Helvetica" pitchFamily="34" charset="0"/>
                </a:rPr>
                <a:t>2</a:t>
              </a:r>
              <a:endParaRPr lang="en-US">
                <a:latin typeface="Helvetica" pitchFamily="34" charset="0"/>
              </a:endParaRPr>
            </a:p>
          </p:txBody>
        </p:sp>
        <p:sp>
          <p:nvSpPr>
            <p:cNvPr id="42025" name="Line 41"/>
            <p:cNvSpPr>
              <a:spLocks noChangeShapeType="1"/>
            </p:cNvSpPr>
            <p:nvPr/>
          </p:nvSpPr>
          <p:spPr bwMode="auto">
            <a:xfrm flipH="1">
              <a:off x="4452" y="274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26" name="Line 42"/>
            <p:cNvSpPr>
              <a:spLocks noChangeShapeType="1"/>
            </p:cNvSpPr>
            <p:nvPr/>
          </p:nvSpPr>
          <p:spPr bwMode="auto">
            <a:xfrm flipH="1">
              <a:off x="960" y="2757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27" name="Line 43"/>
            <p:cNvSpPr>
              <a:spLocks noChangeShapeType="1"/>
            </p:cNvSpPr>
            <p:nvPr/>
          </p:nvSpPr>
          <p:spPr bwMode="auto">
            <a:xfrm flipH="1">
              <a:off x="2688" y="2373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28" name="Line 44"/>
            <p:cNvSpPr>
              <a:spLocks noChangeShapeType="1"/>
            </p:cNvSpPr>
            <p:nvPr/>
          </p:nvSpPr>
          <p:spPr bwMode="auto">
            <a:xfrm flipH="1">
              <a:off x="1344" y="2364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29" name="Line 45"/>
            <p:cNvSpPr>
              <a:spLocks noChangeShapeType="1"/>
            </p:cNvSpPr>
            <p:nvPr/>
          </p:nvSpPr>
          <p:spPr bwMode="auto">
            <a:xfrm flipH="1">
              <a:off x="2400" y="2757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31" name="Text Box 47"/>
            <p:cNvSpPr txBox="1">
              <a:spLocks noChangeArrowheads="1"/>
            </p:cNvSpPr>
            <p:nvPr/>
          </p:nvSpPr>
          <p:spPr bwMode="auto">
            <a:xfrm flipH="1">
              <a:off x="1728" y="289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>
                  <a:latin typeface="Helvetica" pitchFamily="34" charset="0"/>
                </a:rPr>
                <a:t>4</a:t>
              </a:r>
            </a:p>
          </p:txBody>
        </p:sp>
        <p:sp>
          <p:nvSpPr>
            <p:cNvPr id="42032" name="Text Box 48"/>
            <p:cNvSpPr txBox="1">
              <a:spLocks noChangeArrowheads="1"/>
            </p:cNvSpPr>
            <p:nvPr/>
          </p:nvSpPr>
          <p:spPr bwMode="auto">
            <a:xfrm flipH="1">
              <a:off x="1248" y="289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>
                  <a:latin typeface="Helvetica" pitchFamily="34" charset="0"/>
                </a:rPr>
                <a:t>2</a:t>
              </a:r>
            </a:p>
          </p:txBody>
        </p:sp>
        <p:sp>
          <p:nvSpPr>
            <p:cNvPr id="42033" name="Text Box 49"/>
            <p:cNvSpPr txBox="1">
              <a:spLocks noChangeArrowheads="1"/>
            </p:cNvSpPr>
            <p:nvPr/>
          </p:nvSpPr>
          <p:spPr bwMode="auto">
            <a:xfrm flipH="1">
              <a:off x="3312" y="2844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>
                  <a:latin typeface="Helvetica" pitchFamily="34" charset="0"/>
                </a:rPr>
                <a:t>11</a:t>
              </a:r>
            </a:p>
          </p:txBody>
        </p:sp>
        <p:sp>
          <p:nvSpPr>
            <p:cNvPr id="42034" name="Text Box 50"/>
            <p:cNvSpPr txBox="1">
              <a:spLocks noChangeArrowheads="1"/>
            </p:cNvSpPr>
            <p:nvPr/>
          </p:nvSpPr>
          <p:spPr bwMode="auto">
            <a:xfrm flipH="1">
              <a:off x="864" y="2853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>
                  <a:latin typeface="Helvetica" pitchFamily="34" charset="0"/>
                </a:rPr>
                <a:t>0</a:t>
              </a:r>
            </a:p>
          </p:txBody>
        </p:sp>
        <p:sp>
          <p:nvSpPr>
            <p:cNvPr id="42035" name="Text Box 51"/>
            <p:cNvSpPr txBox="1">
              <a:spLocks noChangeArrowheads="1"/>
            </p:cNvSpPr>
            <p:nvPr/>
          </p:nvSpPr>
          <p:spPr bwMode="auto">
            <a:xfrm flipH="1">
              <a:off x="2976" y="2412"/>
              <a:ext cx="26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>
                  <a:latin typeface="Helvetica" pitchFamily="34" charset="0"/>
                </a:rPr>
                <a:t>P</a:t>
              </a:r>
              <a:r>
                <a:rPr lang="en-US" baseline="-25000">
                  <a:latin typeface="Helvetica" pitchFamily="34" charset="0"/>
                </a:rPr>
                <a:t>4</a:t>
              </a:r>
              <a:endParaRPr lang="en-US">
                <a:latin typeface="Helvetica" pitchFamily="34" charset="0"/>
              </a:endParaRPr>
            </a:p>
          </p:txBody>
        </p:sp>
        <p:sp>
          <p:nvSpPr>
            <p:cNvPr id="42036" name="Line 52"/>
            <p:cNvSpPr>
              <a:spLocks noChangeShapeType="1"/>
            </p:cNvSpPr>
            <p:nvPr/>
          </p:nvSpPr>
          <p:spPr bwMode="auto">
            <a:xfrm flipH="1">
              <a:off x="3456" y="2373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37" name="Line 53"/>
            <p:cNvSpPr>
              <a:spLocks noChangeShapeType="1"/>
            </p:cNvSpPr>
            <p:nvPr/>
          </p:nvSpPr>
          <p:spPr bwMode="auto">
            <a:xfrm flipH="1">
              <a:off x="1152" y="268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38" name="Line 54"/>
            <p:cNvSpPr>
              <a:spLocks noChangeShapeType="1"/>
            </p:cNvSpPr>
            <p:nvPr/>
          </p:nvSpPr>
          <p:spPr bwMode="auto">
            <a:xfrm flipH="1">
              <a:off x="1632" y="268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42" name="Line 58"/>
            <p:cNvSpPr>
              <a:spLocks noChangeShapeType="1"/>
            </p:cNvSpPr>
            <p:nvPr/>
          </p:nvSpPr>
          <p:spPr bwMode="auto">
            <a:xfrm flipH="1">
              <a:off x="2688" y="2757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43" name="Text Box 59"/>
            <p:cNvSpPr txBox="1">
              <a:spLocks noChangeArrowheads="1"/>
            </p:cNvSpPr>
            <p:nvPr/>
          </p:nvSpPr>
          <p:spPr bwMode="auto">
            <a:xfrm flipH="1">
              <a:off x="2064" y="289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>
                  <a:latin typeface="Helvetica" pitchFamily="34" charset="0"/>
                </a:rPr>
                <a:t>5</a:t>
              </a:r>
            </a:p>
          </p:txBody>
        </p:sp>
        <p:sp>
          <p:nvSpPr>
            <p:cNvPr id="42044" name="Line 60"/>
            <p:cNvSpPr>
              <a:spLocks noChangeShapeType="1"/>
            </p:cNvSpPr>
            <p:nvPr/>
          </p:nvSpPr>
          <p:spPr bwMode="auto">
            <a:xfrm flipH="1">
              <a:off x="2928" y="268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45" name="Line 61"/>
            <p:cNvSpPr>
              <a:spLocks noChangeShapeType="1"/>
            </p:cNvSpPr>
            <p:nvPr/>
          </p:nvSpPr>
          <p:spPr bwMode="auto">
            <a:xfrm flipH="1">
              <a:off x="3120" y="268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46" name="Line 62"/>
            <p:cNvSpPr>
              <a:spLocks noChangeShapeType="1"/>
            </p:cNvSpPr>
            <p:nvPr/>
          </p:nvSpPr>
          <p:spPr bwMode="auto">
            <a:xfrm flipH="1">
              <a:off x="3312" y="268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47" name="Line 63"/>
            <p:cNvSpPr>
              <a:spLocks noChangeShapeType="1"/>
            </p:cNvSpPr>
            <p:nvPr/>
          </p:nvSpPr>
          <p:spPr bwMode="auto">
            <a:xfrm flipH="1">
              <a:off x="3456" y="2757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48" name="Text Box 64"/>
            <p:cNvSpPr txBox="1">
              <a:spLocks noChangeArrowheads="1"/>
            </p:cNvSpPr>
            <p:nvPr/>
          </p:nvSpPr>
          <p:spPr bwMode="auto">
            <a:xfrm flipH="1">
              <a:off x="2592" y="289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>
                  <a:latin typeface="Helvetica" pitchFamily="34" charset="0"/>
                </a:rPr>
                <a:t>7</a:t>
              </a:r>
            </a:p>
          </p:txBody>
        </p:sp>
        <p:sp>
          <p:nvSpPr>
            <p:cNvPr id="42049" name="Line 65"/>
            <p:cNvSpPr>
              <a:spLocks noChangeShapeType="1"/>
            </p:cNvSpPr>
            <p:nvPr/>
          </p:nvSpPr>
          <p:spPr bwMode="auto">
            <a:xfrm flipH="1">
              <a:off x="3696" y="268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50" name="Line 66"/>
            <p:cNvSpPr>
              <a:spLocks noChangeShapeType="1"/>
            </p:cNvSpPr>
            <p:nvPr/>
          </p:nvSpPr>
          <p:spPr bwMode="auto">
            <a:xfrm flipH="1">
              <a:off x="3888" y="268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51" name="Line 67"/>
            <p:cNvSpPr>
              <a:spLocks noChangeShapeType="1"/>
            </p:cNvSpPr>
            <p:nvPr/>
          </p:nvSpPr>
          <p:spPr bwMode="auto">
            <a:xfrm flipH="1">
              <a:off x="4080" y="268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52" name="Line 68"/>
            <p:cNvSpPr>
              <a:spLocks noChangeShapeType="1"/>
            </p:cNvSpPr>
            <p:nvPr/>
          </p:nvSpPr>
          <p:spPr bwMode="auto">
            <a:xfrm flipH="1">
              <a:off x="1824" y="2364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53" name="Line 69"/>
            <p:cNvSpPr>
              <a:spLocks noChangeShapeType="1"/>
            </p:cNvSpPr>
            <p:nvPr/>
          </p:nvSpPr>
          <p:spPr bwMode="auto">
            <a:xfrm flipH="1">
              <a:off x="2160" y="2364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54" name="Text Box 70"/>
            <p:cNvSpPr txBox="1">
              <a:spLocks noChangeArrowheads="1"/>
            </p:cNvSpPr>
            <p:nvPr/>
          </p:nvSpPr>
          <p:spPr bwMode="auto">
            <a:xfrm flipH="1">
              <a:off x="2256" y="2412"/>
              <a:ext cx="26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>
                  <a:latin typeface="Helvetica" pitchFamily="34" charset="0"/>
                </a:rPr>
                <a:t>P</a:t>
              </a:r>
              <a:r>
                <a:rPr lang="en-US" baseline="-25000">
                  <a:latin typeface="Helvetica" pitchFamily="34" charset="0"/>
                </a:rPr>
                <a:t>2</a:t>
              </a:r>
              <a:endParaRPr lang="en-US">
                <a:latin typeface="Helvetica" pitchFamily="34" charset="0"/>
              </a:endParaRPr>
            </a:p>
          </p:txBody>
        </p:sp>
        <p:sp>
          <p:nvSpPr>
            <p:cNvPr id="42055" name="Text Box 71"/>
            <p:cNvSpPr txBox="1">
              <a:spLocks noChangeArrowheads="1"/>
            </p:cNvSpPr>
            <p:nvPr/>
          </p:nvSpPr>
          <p:spPr bwMode="auto">
            <a:xfrm flipH="1">
              <a:off x="3840" y="2412"/>
              <a:ext cx="26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>
                  <a:latin typeface="Helvetica" pitchFamily="34" charset="0"/>
                </a:rPr>
                <a:t>P</a:t>
              </a:r>
              <a:r>
                <a:rPr lang="en-US" baseline="-25000">
                  <a:latin typeface="Helvetica" pitchFamily="34" charset="0"/>
                </a:rPr>
                <a:t>1</a:t>
              </a:r>
              <a:endParaRPr lang="en-US">
                <a:latin typeface="Helvetica" pitchFamily="34" charset="0"/>
              </a:endParaRPr>
            </a:p>
          </p:txBody>
        </p:sp>
        <p:sp>
          <p:nvSpPr>
            <p:cNvPr id="42056" name="Line 72"/>
            <p:cNvSpPr>
              <a:spLocks noChangeShapeType="1"/>
            </p:cNvSpPr>
            <p:nvPr/>
          </p:nvSpPr>
          <p:spPr bwMode="auto">
            <a:xfrm flipH="1">
              <a:off x="4272" y="268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57" name="Text Box 73"/>
            <p:cNvSpPr txBox="1">
              <a:spLocks noChangeArrowheads="1"/>
            </p:cNvSpPr>
            <p:nvPr/>
          </p:nvSpPr>
          <p:spPr bwMode="auto">
            <a:xfrm flipH="1">
              <a:off x="4320" y="2844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>
                  <a:latin typeface="Helvetica" pitchFamily="34" charset="0"/>
                </a:rPr>
                <a:t>16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F684C-19D2-4BD1-9128-9077690C297A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Penjadualan Prioritas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100"/>
              <a:t>Algoritma</a:t>
            </a:r>
            <a:r>
              <a:rPr lang="en-US" sz="1900"/>
              <a:t>: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Setiap proses akan mempunyai prioritas (bilangan integer).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CPU diberikan ke proses dengan prioritas tertinggi (smallest integer º highest priority).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Preemptive: proses dapat di interupsi jika terdapat prioritas lebih tinggi yang memerlukan CPU.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Nonpreemptive: proses dengan prioritas tinggi akan mengganti pada saat pemakain time-slice habis.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SJF adalah contoh priority scheduling dimana prioritas ditentukan oleh waktu pemakaian CPU berikutnya.</a:t>
            </a:r>
          </a:p>
          <a:p>
            <a:pPr>
              <a:lnSpc>
                <a:spcPct val="80000"/>
              </a:lnSpc>
            </a:pPr>
            <a:r>
              <a:rPr lang="en-US" sz="2100"/>
              <a:t>Problem = Starvation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Proses dengan prioritas terendah mungkin tidak akan pernah dieksekusi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Solution = Aging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Prioritas akan naik jika proses makin lama menunggu waktu jatah CPU.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E7813-1A94-4AD9-B2E7-B9F8C8787919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Round Robin (RR)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795837"/>
          </a:xfrm>
        </p:spPr>
        <p:txBody>
          <a:bodyPr/>
          <a:lstStyle/>
          <a:p>
            <a:r>
              <a:rPr lang="en-US" sz="2200"/>
              <a:t>Setiap proses mendapat jatah waktu CPU (time slice/quantum) tertentu misalkan 10 atau 100 milidetik.</a:t>
            </a:r>
          </a:p>
          <a:p>
            <a:pPr lvl="1"/>
            <a:r>
              <a:rPr lang="en-US" sz="2000"/>
              <a:t>Setelah waktu tersebut maka proses akan di-preempt dan dipindahkan ke ready queue.</a:t>
            </a:r>
          </a:p>
          <a:p>
            <a:pPr lvl="1"/>
            <a:r>
              <a:rPr lang="en-US" sz="2000"/>
              <a:t>Adil dan sederhana.</a:t>
            </a:r>
          </a:p>
          <a:p>
            <a:r>
              <a:rPr lang="en-US" sz="2200"/>
              <a:t>Jika terdapat n proses di “ready queue” dan waktu quantum q (milidetik), maka:</a:t>
            </a:r>
          </a:p>
          <a:p>
            <a:pPr lvl="1"/>
            <a:r>
              <a:rPr lang="en-US" sz="2000"/>
              <a:t>Maka setiap proses akan mendapatkan 1/n dari waktu CPU.</a:t>
            </a:r>
          </a:p>
          <a:p>
            <a:pPr lvl="1"/>
            <a:r>
              <a:rPr lang="en-US" sz="2000"/>
              <a:t>Proses tidak akan menunggu lebih lama dari: (n-1) q time units.</a:t>
            </a:r>
          </a:p>
          <a:p>
            <a:r>
              <a:rPr lang="en-US" sz="2200"/>
              <a:t>Performance</a:t>
            </a:r>
          </a:p>
          <a:p>
            <a:pPr lvl="1"/>
            <a:r>
              <a:rPr lang="en-US" sz="2000" i="1"/>
              <a:t>q</a:t>
            </a:r>
            <a:r>
              <a:rPr lang="en-US" sz="2000"/>
              <a:t> besar </a:t>
            </a:r>
            <a:r>
              <a:rPr lang="en-US" sz="2000">
                <a:sym typeface="Symbol" pitchFamily="18" charset="2"/>
              </a:rPr>
              <a:t> FIFO</a:t>
            </a:r>
          </a:p>
          <a:p>
            <a:pPr lvl="1"/>
            <a:r>
              <a:rPr lang="en-US" sz="2000" i="1">
                <a:sym typeface="Symbol" pitchFamily="18" charset="2"/>
              </a:rPr>
              <a:t>q </a:t>
            </a:r>
            <a:r>
              <a:rPr lang="en-US" sz="2000">
                <a:sym typeface="Symbol" pitchFamily="18" charset="2"/>
              </a:rPr>
              <a:t>kecil  </a:t>
            </a:r>
            <a:r>
              <a:rPr lang="en-US" sz="2000" i="1">
                <a:sym typeface="Symbol" pitchFamily="18" charset="2"/>
              </a:rPr>
              <a:t>q </a:t>
            </a:r>
            <a:r>
              <a:rPr lang="en-US" sz="2000">
                <a:sym typeface="Symbol" pitchFamily="18" charset="2"/>
              </a:rPr>
              <a:t>harus lebih besar dengan mengacu pada context switch, jika tidak overhead akan terlalu besar</a:t>
            </a:r>
            <a:endParaRPr lang="en-US" sz="2000" i="1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983EA-CC49-4BAF-B573-D33F77763086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Penjadualan CPU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4538" y="1685925"/>
            <a:ext cx="7029450" cy="4114800"/>
          </a:xfrm>
        </p:spPr>
        <p:txBody>
          <a:bodyPr/>
          <a:lstStyle/>
          <a:p>
            <a:r>
              <a:rPr lang="en-US"/>
              <a:t>Konsep Dasar</a:t>
            </a:r>
          </a:p>
          <a:p>
            <a:r>
              <a:rPr lang="en-US"/>
              <a:t>Kriteria Penjadualan</a:t>
            </a:r>
          </a:p>
          <a:p>
            <a:r>
              <a:rPr lang="en-US"/>
              <a:t>Algoritma Penjadualan</a:t>
            </a:r>
          </a:p>
          <a:p>
            <a:r>
              <a:rPr lang="en-US"/>
              <a:t>Penjadualan Multiple-Processor</a:t>
            </a:r>
          </a:p>
          <a:p>
            <a:r>
              <a:rPr lang="en-US"/>
              <a:t>Penjadualan Real-Time</a:t>
            </a:r>
          </a:p>
          <a:p>
            <a:r>
              <a:rPr lang="en-US"/>
              <a:t>Evaluasi Algorithm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02B1-11E4-47DA-958B-F8A83A475AB7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39725" y="428625"/>
            <a:ext cx="8054975" cy="844550"/>
          </a:xfrm>
        </p:spPr>
        <p:txBody>
          <a:bodyPr/>
          <a:lstStyle/>
          <a:p>
            <a:r>
              <a:rPr lang="en-US"/>
              <a:t>Contoh RR (Q= 20)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4050" y="1447800"/>
            <a:ext cx="7662863" cy="4999038"/>
          </a:xfrm>
        </p:spPr>
        <p:txBody>
          <a:bodyPr/>
          <a:lstStyle/>
          <a:p>
            <a:pPr>
              <a:buFont typeface="Wingdings" pitchFamily="2" charset="2"/>
              <a:buNone/>
              <a:tabLst>
                <a:tab pos="2222500" algn="ctr"/>
                <a:tab pos="3997325" algn="ctr"/>
              </a:tabLst>
            </a:pPr>
            <a:r>
              <a:rPr lang="en-US"/>
              <a:t>		</a:t>
            </a:r>
            <a:r>
              <a:rPr lang="en-US" sz="2200" u="sng"/>
              <a:t>Process</a:t>
            </a:r>
            <a:r>
              <a:rPr lang="en-US" sz="2200"/>
              <a:t>	</a:t>
            </a:r>
            <a:r>
              <a:rPr lang="en-US" sz="2200" u="sng"/>
              <a:t>Burst Time</a:t>
            </a:r>
          </a:p>
          <a:p>
            <a:pPr>
              <a:buFont typeface="Wingdings" pitchFamily="2" charset="2"/>
              <a:buNone/>
              <a:tabLst>
                <a:tab pos="2222500" algn="ctr"/>
                <a:tab pos="3997325" algn="ctr"/>
              </a:tabLst>
            </a:pPr>
            <a:r>
              <a:rPr lang="en-US" sz="2200" i="1"/>
              <a:t>		P</a:t>
            </a:r>
            <a:r>
              <a:rPr lang="en-US" sz="2200" i="1" baseline="-25000"/>
              <a:t>1	</a:t>
            </a:r>
            <a:r>
              <a:rPr lang="en-US" sz="2200"/>
              <a:t>53</a:t>
            </a:r>
          </a:p>
          <a:p>
            <a:pPr>
              <a:buFont typeface="Wingdings" pitchFamily="2" charset="2"/>
              <a:buNone/>
              <a:tabLst>
                <a:tab pos="2222500" algn="ctr"/>
                <a:tab pos="3997325" algn="ctr"/>
              </a:tabLst>
            </a:pPr>
            <a:r>
              <a:rPr lang="en-US" sz="2200"/>
              <a:t>		 </a:t>
            </a:r>
            <a:r>
              <a:rPr lang="en-US" sz="2200" i="1"/>
              <a:t>P</a:t>
            </a:r>
            <a:r>
              <a:rPr lang="en-US" sz="2200" i="1" baseline="-25000"/>
              <a:t>2	 </a:t>
            </a:r>
            <a:r>
              <a:rPr lang="en-US" sz="2200"/>
              <a:t>17</a:t>
            </a:r>
          </a:p>
          <a:p>
            <a:pPr>
              <a:buFont typeface="Wingdings" pitchFamily="2" charset="2"/>
              <a:buNone/>
              <a:tabLst>
                <a:tab pos="2222500" algn="ctr"/>
                <a:tab pos="3997325" algn="ctr"/>
              </a:tabLst>
            </a:pPr>
            <a:r>
              <a:rPr lang="en-US" sz="2200"/>
              <a:t>		 </a:t>
            </a:r>
            <a:r>
              <a:rPr lang="en-US" sz="2200" i="1"/>
              <a:t>P</a:t>
            </a:r>
            <a:r>
              <a:rPr lang="en-US" sz="2200" i="1" baseline="-25000"/>
              <a:t>3	</a:t>
            </a:r>
            <a:r>
              <a:rPr lang="en-US" sz="2200"/>
              <a:t>68</a:t>
            </a:r>
          </a:p>
          <a:p>
            <a:pPr>
              <a:buFont typeface="Wingdings" pitchFamily="2" charset="2"/>
              <a:buNone/>
              <a:tabLst>
                <a:tab pos="2222500" algn="ctr"/>
                <a:tab pos="3997325" algn="ctr"/>
              </a:tabLst>
            </a:pPr>
            <a:r>
              <a:rPr lang="en-US" sz="2200"/>
              <a:t>		 </a:t>
            </a:r>
            <a:r>
              <a:rPr lang="en-US" sz="2200" i="1"/>
              <a:t>P</a:t>
            </a:r>
            <a:r>
              <a:rPr lang="en-US" sz="2200" i="1" baseline="-25000"/>
              <a:t>4	 </a:t>
            </a:r>
            <a:r>
              <a:rPr lang="en-US" sz="2200"/>
              <a:t>24</a:t>
            </a:r>
          </a:p>
          <a:p>
            <a:pPr>
              <a:tabLst>
                <a:tab pos="2222500" algn="ctr"/>
                <a:tab pos="3997325" algn="ctr"/>
              </a:tabLst>
            </a:pPr>
            <a:r>
              <a:rPr lang="en-US" sz="2600"/>
              <a:t>Gantt Chart</a:t>
            </a:r>
          </a:p>
          <a:p>
            <a:pPr>
              <a:tabLst>
                <a:tab pos="2222500" algn="ctr"/>
                <a:tab pos="3997325" algn="ctr"/>
              </a:tabLst>
            </a:pPr>
            <a:endParaRPr lang="en-US" sz="2600"/>
          </a:p>
          <a:p>
            <a:pPr>
              <a:buFont typeface="Wingdings" pitchFamily="2" charset="2"/>
              <a:buNone/>
              <a:tabLst>
                <a:tab pos="2222500" algn="ctr"/>
                <a:tab pos="3997325" algn="ctr"/>
              </a:tabLst>
            </a:pPr>
            <a:endParaRPr lang="en-US" sz="2600"/>
          </a:p>
          <a:p>
            <a:pPr>
              <a:tabLst>
                <a:tab pos="2222500" algn="ctr"/>
                <a:tab pos="3997325" algn="ctr"/>
              </a:tabLst>
            </a:pPr>
            <a:r>
              <a:rPr lang="en-US" sz="2200"/>
              <a:t>Tipikal: lebih lama waktu rata-rata turnaround dibandingkan SJF, tapi mempunyai response terhadap user lebih cepat.</a:t>
            </a:r>
          </a:p>
        </p:txBody>
      </p:sp>
      <p:grpSp>
        <p:nvGrpSpPr>
          <p:cNvPr id="47131" name="Group 27"/>
          <p:cNvGrpSpPr>
            <a:grpSpLocks/>
          </p:cNvGrpSpPr>
          <p:nvPr/>
        </p:nvGrpSpPr>
        <p:grpSpPr bwMode="auto">
          <a:xfrm>
            <a:off x="1744663" y="4278313"/>
            <a:ext cx="5065712" cy="762000"/>
            <a:chOff x="1035" y="2640"/>
            <a:chExt cx="3871" cy="659"/>
          </a:xfrm>
        </p:grpSpPr>
        <p:grpSp>
          <p:nvGrpSpPr>
            <p:cNvPr id="47118" name="Group 14"/>
            <p:cNvGrpSpPr>
              <a:grpSpLocks/>
            </p:cNvGrpSpPr>
            <p:nvPr/>
          </p:nvGrpSpPr>
          <p:grpSpPr bwMode="auto">
            <a:xfrm>
              <a:off x="1152" y="2640"/>
              <a:ext cx="3552" cy="384"/>
              <a:chOff x="1152" y="2736"/>
              <a:chExt cx="2880" cy="288"/>
            </a:xfrm>
          </p:grpSpPr>
          <p:sp>
            <p:nvSpPr>
              <p:cNvPr id="47108" name="Rectangle 4"/>
              <p:cNvSpPr>
                <a:spLocks noChangeArrowheads="1"/>
              </p:cNvSpPr>
              <p:nvPr/>
            </p:nvSpPr>
            <p:spPr bwMode="auto">
              <a:xfrm>
                <a:off x="1152" y="2736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US">
                    <a:latin typeface="Helvetica" pitchFamily="34" charset="0"/>
                  </a:rPr>
                  <a:t>P</a:t>
                </a:r>
                <a:r>
                  <a:rPr lang="en-US" baseline="-25000">
                    <a:latin typeface="Helvetica" pitchFamily="34" charset="0"/>
                  </a:rPr>
                  <a:t>1</a:t>
                </a:r>
                <a:endParaRPr lang="en-US">
                  <a:latin typeface="Helvetica" pitchFamily="34" charset="0"/>
                </a:endParaRPr>
              </a:p>
            </p:txBody>
          </p:sp>
          <p:sp>
            <p:nvSpPr>
              <p:cNvPr id="47109" name="Rectangle 5"/>
              <p:cNvSpPr>
                <a:spLocks noChangeArrowheads="1"/>
              </p:cNvSpPr>
              <p:nvPr/>
            </p:nvSpPr>
            <p:spPr bwMode="auto">
              <a:xfrm>
                <a:off x="1440" y="2736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US">
                    <a:latin typeface="Helvetica" pitchFamily="34" charset="0"/>
                  </a:rPr>
                  <a:t>P</a:t>
                </a:r>
                <a:r>
                  <a:rPr lang="en-US" baseline="-25000">
                    <a:latin typeface="Helvetica" pitchFamily="34" charset="0"/>
                  </a:rPr>
                  <a:t>2</a:t>
                </a:r>
              </a:p>
            </p:txBody>
          </p:sp>
          <p:sp>
            <p:nvSpPr>
              <p:cNvPr id="47110" name="Rectangle 6"/>
              <p:cNvSpPr>
                <a:spLocks noChangeArrowheads="1"/>
              </p:cNvSpPr>
              <p:nvPr/>
            </p:nvSpPr>
            <p:spPr bwMode="auto">
              <a:xfrm>
                <a:off x="1728" y="2736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US">
                    <a:latin typeface="Helvetica" pitchFamily="34" charset="0"/>
                  </a:rPr>
                  <a:t>P</a:t>
                </a:r>
                <a:r>
                  <a:rPr lang="en-US" baseline="-25000">
                    <a:latin typeface="Helvetica" pitchFamily="34" charset="0"/>
                  </a:rPr>
                  <a:t>3</a:t>
                </a:r>
              </a:p>
            </p:txBody>
          </p:sp>
          <p:sp>
            <p:nvSpPr>
              <p:cNvPr id="47111" name="Rectangle 7"/>
              <p:cNvSpPr>
                <a:spLocks noChangeArrowheads="1"/>
              </p:cNvSpPr>
              <p:nvPr/>
            </p:nvSpPr>
            <p:spPr bwMode="auto">
              <a:xfrm>
                <a:off x="2016" y="2736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US">
                    <a:latin typeface="Helvetica" pitchFamily="34" charset="0"/>
                  </a:rPr>
                  <a:t>P</a:t>
                </a:r>
                <a:r>
                  <a:rPr lang="en-US" baseline="-25000">
                    <a:latin typeface="Helvetica" pitchFamily="34" charset="0"/>
                  </a:rPr>
                  <a:t>4</a:t>
                </a:r>
              </a:p>
            </p:txBody>
          </p:sp>
          <p:sp>
            <p:nvSpPr>
              <p:cNvPr id="47112" name="Rectangle 8"/>
              <p:cNvSpPr>
                <a:spLocks noChangeArrowheads="1"/>
              </p:cNvSpPr>
              <p:nvPr/>
            </p:nvSpPr>
            <p:spPr bwMode="auto">
              <a:xfrm>
                <a:off x="2304" y="2736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US">
                    <a:latin typeface="Helvetica" pitchFamily="34" charset="0"/>
                  </a:rPr>
                  <a:t>P</a:t>
                </a:r>
                <a:r>
                  <a:rPr lang="en-US" baseline="-25000">
                    <a:latin typeface="Helvetica" pitchFamily="34" charset="0"/>
                  </a:rPr>
                  <a:t>1</a:t>
                </a:r>
              </a:p>
            </p:txBody>
          </p:sp>
          <p:sp>
            <p:nvSpPr>
              <p:cNvPr id="47113" name="Rectangle 9"/>
              <p:cNvSpPr>
                <a:spLocks noChangeArrowheads="1"/>
              </p:cNvSpPr>
              <p:nvPr/>
            </p:nvSpPr>
            <p:spPr bwMode="auto">
              <a:xfrm>
                <a:off x="2592" y="2736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US">
                    <a:latin typeface="Helvetica" pitchFamily="34" charset="0"/>
                  </a:rPr>
                  <a:t>P</a:t>
                </a:r>
                <a:r>
                  <a:rPr lang="en-US" baseline="-25000">
                    <a:latin typeface="Helvetica" pitchFamily="34" charset="0"/>
                  </a:rPr>
                  <a:t>3</a:t>
                </a:r>
              </a:p>
            </p:txBody>
          </p:sp>
          <p:sp>
            <p:nvSpPr>
              <p:cNvPr id="47114" name="Rectangle 10"/>
              <p:cNvSpPr>
                <a:spLocks noChangeArrowheads="1"/>
              </p:cNvSpPr>
              <p:nvPr/>
            </p:nvSpPr>
            <p:spPr bwMode="auto">
              <a:xfrm>
                <a:off x="2880" y="2736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US">
                    <a:latin typeface="Helvetica" pitchFamily="34" charset="0"/>
                  </a:rPr>
                  <a:t>P</a:t>
                </a:r>
                <a:r>
                  <a:rPr lang="en-US" baseline="-25000">
                    <a:latin typeface="Helvetica" pitchFamily="34" charset="0"/>
                  </a:rPr>
                  <a:t>4</a:t>
                </a:r>
              </a:p>
            </p:txBody>
          </p:sp>
          <p:sp>
            <p:nvSpPr>
              <p:cNvPr id="47115" name="Rectangle 11"/>
              <p:cNvSpPr>
                <a:spLocks noChangeArrowheads="1"/>
              </p:cNvSpPr>
              <p:nvPr/>
            </p:nvSpPr>
            <p:spPr bwMode="auto">
              <a:xfrm>
                <a:off x="3168" y="2736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US">
                    <a:latin typeface="Helvetica" pitchFamily="34" charset="0"/>
                  </a:rPr>
                  <a:t>P</a:t>
                </a:r>
                <a:r>
                  <a:rPr lang="en-US" baseline="-25000">
                    <a:latin typeface="Helvetica" pitchFamily="34" charset="0"/>
                  </a:rPr>
                  <a:t>1</a:t>
                </a:r>
              </a:p>
            </p:txBody>
          </p:sp>
          <p:sp>
            <p:nvSpPr>
              <p:cNvPr id="47116" name="Rectangle 12"/>
              <p:cNvSpPr>
                <a:spLocks noChangeArrowheads="1"/>
              </p:cNvSpPr>
              <p:nvPr/>
            </p:nvSpPr>
            <p:spPr bwMode="auto">
              <a:xfrm>
                <a:off x="3456" y="2736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US">
                    <a:latin typeface="Helvetica" pitchFamily="34" charset="0"/>
                  </a:rPr>
                  <a:t>P</a:t>
                </a:r>
                <a:r>
                  <a:rPr lang="en-US" baseline="-25000">
                    <a:latin typeface="Helvetica" pitchFamily="34" charset="0"/>
                  </a:rPr>
                  <a:t>3</a:t>
                </a:r>
              </a:p>
            </p:txBody>
          </p:sp>
          <p:sp>
            <p:nvSpPr>
              <p:cNvPr id="47117" name="Rectangle 13"/>
              <p:cNvSpPr>
                <a:spLocks noChangeArrowheads="1"/>
              </p:cNvSpPr>
              <p:nvPr/>
            </p:nvSpPr>
            <p:spPr bwMode="auto">
              <a:xfrm>
                <a:off x="3744" y="2736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US">
                    <a:latin typeface="Helvetica" pitchFamily="34" charset="0"/>
                  </a:rPr>
                  <a:t>P</a:t>
                </a:r>
                <a:r>
                  <a:rPr lang="en-US" baseline="-25000">
                    <a:latin typeface="Helvetica" pitchFamily="34" charset="0"/>
                  </a:rPr>
                  <a:t>3</a:t>
                </a:r>
              </a:p>
            </p:txBody>
          </p:sp>
        </p:grpSp>
        <p:sp>
          <p:nvSpPr>
            <p:cNvPr id="47119" name="Text Box 15"/>
            <p:cNvSpPr txBox="1">
              <a:spLocks noChangeArrowheads="1"/>
            </p:cNvSpPr>
            <p:nvPr/>
          </p:nvSpPr>
          <p:spPr bwMode="auto">
            <a:xfrm>
              <a:off x="1035" y="2982"/>
              <a:ext cx="23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>
                  <a:latin typeface="Helvetica" pitchFamily="34" charset="0"/>
                </a:rPr>
                <a:t>0</a:t>
              </a:r>
            </a:p>
          </p:txBody>
        </p:sp>
        <p:sp>
          <p:nvSpPr>
            <p:cNvPr id="47120" name="Text Box 16"/>
            <p:cNvSpPr txBox="1">
              <a:spLocks noChangeArrowheads="1"/>
            </p:cNvSpPr>
            <p:nvPr/>
          </p:nvSpPr>
          <p:spPr bwMode="auto">
            <a:xfrm>
              <a:off x="1323" y="2982"/>
              <a:ext cx="335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>
                  <a:latin typeface="Helvetica" pitchFamily="34" charset="0"/>
                </a:rPr>
                <a:t>20</a:t>
              </a:r>
            </a:p>
          </p:txBody>
        </p:sp>
        <p:sp>
          <p:nvSpPr>
            <p:cNvPr id="47121" name="Text Box 17"/>
            <p:cNvSpPr txBox="1">
              <a:spLocks noChangeArrowheads="1"/>
            </p:cNvSpPr>
            <p:nvPr/>
          </p:nvSpPr>
          <p:spPr bwMode="auto">
            <a:xfrm>
              <a:off x="1659" y="2982"/>
              <a:ext cx="335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>
                  <a:latin typeface="Helvetica" pitchFamily="34" charset="0"/>
                </a:rPr>
                <a:t>37</a:t>
              </a:r>
            </a:p>
          </p:txBody>
        </p:sp>
        <p:sp>
          <p:nvSpPr>
            <p:cNvPr id="47122" name="Text Box 18"/>
            <p:cNvSpPr txBox="1">
              <a:spLocks noChangeArrowheads="1"/>
            </p:cNvSpPr>
            <p:nvPr/>
          </p:nvSpPr>
          <p:spPr bwMode="auto">
            <a:xfrm>
              <a:off x="2039" y="2982"/>
              <a:ext cx="334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>
                  <a:latin typeface="Helvetica" pitchFamily="34" charset="0"/>
                </a:rPr>
                <a:t>57</a:t>
              </a:r>
            </a:p>
          </p:txBody>
        </p:sp>
        <p:sp>
          <p:nvSpPr>
            <p:cNvPr id="47123" name="Text Box 19"/>
            <p:cNvSpPr txBox="1">
              <a:spLocks noChangeArrowheads="1"/>
            </p:cNvSpPr>
            <p:nvPr/>
          </p:nvSpPr>
          <p:spPr bwMode="auto">
            <a:xfrm>
              <a:off x="2427" y="2982"/>
              <a:ext cx="334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>
                  <a:latin typeface="Helvetica" pitchFamily="34" charset="0"/>
                </a:rPr>
                <a:t>77</a:t>
              </a:r>
            </a:p>
          </p:txBody>
        </p:sp>
        <p:sp>
          <p:nvSpPr>
            <p:cNvPr id="47124" name="Text Box 20"/>
            <p:cNvSpPr txBox="1">
              <a:spLocks noChangeArrowheads="1"/>
            </p:cNvSpPr>
            <p:nvPr/>
          </p:nvSpPr>
          <p:spPr bwMode="auto">
            <a:xfrm>
              <a:off x="2763" y="2982"/>
              <a:ext cx="334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>
                  <a:latin typeface="Helvetica" pitchFamily="34" charset="0"/>
                </a:rPr>
                <a:t>97</a:t>
              </a:r>
            </a:p>
          </p:txBody>
        </p:sp>
        <p:sp>
          <p:nvSpPr>
            <p:cNvPr id="47125" name="Text Box 21"/>
            <p:cNvSpPr txBox="1">
              <a:spLocks noChangeArrowheads="1"/>
            </p:cNvSpPr>
            <p:nvPr/>
          </p:nvSpPr>
          <p:spPr bwMode="auto">
            <a:xfrm>
              <a:off x="3050" y="2982"/>
              <a:ext cx="432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>
                  <a:latin typeface="Helvetica" pitchFamily="34" charset="0"/>
                </a:rPr>
                <a:t>117</a:t>
              </a:r>
            </a:p>
          </p:txBody>
        </p:sp>
        <p:sp>
          <p:nvSpPr>
            <p:cNvPr id="47126" name="Text Box 22"/>
            <p:cNvSpPr txBox="1">
              <a:spLocks noChangeArrowheads="1"/>
            </p:cNvSpPr>
            <p:nvPr/>
          </p:nvSpPr>
          <p:spPr bwMode="auto">
            <a:xfrm>
              <a:off x="3435" y="2982"/>
              <a:ext cx="431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>
                  <a:latin typeface="Helvetica" pitchFamily="34" charset="0"/>
                </a:rPr>
                <a:t>121</a:t>
              </a:r>
            </a:p>
          </p:txBody>
        </p:sp>
        <p:sp>
          <p:nvSpPr>
            <p:cNvPr id="47128" name="Text Box 24"/>
            <p:cNvSpPr txBox="1">
              <a:spLocks noChangeArrowheads="1"/>
            </p:cNvSpPr>
            <p:nvPr/>
          </p:nvSpPr>
          <p:spPr bwMode="auto">
            <a:xfrm>
              <a:off x="3771" y="2982"/>
              <a:ext cx="431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>
                  <a:latin typeface="Helvetica" pitchFamily="34" charset="0"/>
                </a:rPr>
                <a:t>134</a:t>
              </a:r>
            </a:p>
          </p:txBody>
        </p:sp>
        <p:sp>
          <p:nvSpPr>
            <p:cNvPr id="47129" name="Text Box 25"/>
            <p:cNvSpPr txBox="1">
              <a:spLocks noChangeArrowheads="1"/>
            </p:cNvSpPr>
            <p:nvPr/>
          </p:nvSpPr>
          <p:spPr bwMode="auto">
            <a:xfrm>
              <a:off x="4138" y="2982"/>
              <a:ext cx="432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>
                  <a:latin typeface="Helvetica" pitchFamily="34" charset="0"/>
                </a:rPr>
                <a:t>154</a:t>
              </a:r>
            </a:p>
          </p:txBody>
        </p:sp>
        <p:sp>
          <p:nvSpPr>
            <p:cNvPr id="47130" name="Text Box 26"/>
            <p:cNvSpPr txBox="1">
              <a:spLocks noChangeArrowheads="1"/>
            </p:cNvSpPr>
            <p:nvPr/>
          </p:nvSpPr>
          <p:spPr bwMode="auto">
            <a:xfrm>
              <a:off x="4474" y="2982"/>
              <a:ext cx="432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>
                  <a:latin typeface="Helvetica" pitchFamily="34" charset="0"/>
                </a:rPr>
                <a:t>162</a:t>
              </a:r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5249B-20E4-46E6-A953-1E8819D41A1A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6575" y="290513"/>
            <a:ext cx="7829550" cy="1135062"/>
          </a:xfrm>
        </p:spPr>
        <p:txBody>
          <a:bodyPr/>
          <a:lstStyle/>
          <a:p>
            <a:r>
              <a:rPr lang="en-US" sz="3700"/>
              <a:t>Waktu Kuantum  dan Waktu Context Switch</a:t>
            </a:r>
          </a:p>
        </p:txBody>
      </p:sp>
      <p:pic>
        <p:nvPicPr>
          <p:cNvPr id="57349" name="Picture 5"/>
          <p:cNvPicPr>
            <a:picLocks noChangeAspect="1" noChangeArrowheads="1"/>
          </p:cNvPicPr>
          <p:nvPr/>
        </p:nvPicPr>
        <p:blipFill>
          <a:blip r:embed="rId2"/>
          <a:srcRect l="33292" t="23140" r="28781" b="55464"/>
          <a:stretch>
            <a:fillRect/>
          </a:stretch>
        </p:blipFill>
        <p:spPr bwMode="auto">
          <a:xfrm>
            <a:off x="1074738" y="1916113"/>
            <a:ext cx="6942137" cy="3133725"/>
          </a:xfrm>
          <a:prstGeom prst="rect">
            <a:avLst/>
          </a:prstGeom>
          <a:noFill/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DFD4-81C4-4F9C-89ED-E8CE61935AF9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/>
              <a:t>Penjadualan Antrian Multitingkat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/>
              <a:t>Kategori proses sesuai dengan sifat proses:</a:t>
            </a:r>
          </a:p>
          <a:p>
            <a:pPr lvl="1"/>
            <a:r>
              <a:rPr lang="en-US" sz="2200"/>
              <a:t>Interaktif (response cepat)</a:t>
            </a:r>
          </a:p>
          <a:p>
            <a:pPr lvl="1"/>
            <a:r>
              <a:rPr lang="en-US" sz="2200"/>
              <a:t>Batch dll</a:t>
            </a:r>
          </a:p>
          <a:p>
            <a:r>
              <a:rPr lang="en-US" sz="2600"/>
              <a:t>Partisi “ready queue” dalam beberapa tingkat (multilevel) sesuai dengan proses:</a:t>
            </a:r>
          </a:p>
          <a:p>
            <a:pPr lvl="1"/>
            <a:r>
              <a:rPr lang="en-US" sz="2200"/>
              <a:t>Setiap queue menggunakan algoritma schedule sendiri</a:t>
            </a:r>
          </a:p>
          <a:p>
            <a:pPr lvl="1"/>
            <a:r>
              <a:rPr lang="en-US" sz="2200"/>
              <a:t>Foreground proses (interaktif, high prioritiy): RR</a:t>
            </a:r>
          </a:p>
          <a:p>
            <a:pPr lvl="1"/>
            <a:r>
              <a:rPr lang="en-US" sz="2200"/>
              <a:t>Background proses (batch, low priority): FCFS</a:t>
            </a:r>
          </a:p>
          <a:p>
            <a:r>
              <a:rPr lang="en-US" sz="2600"/>
              <a:t>Setiap queue mempunyai prioritas yang fixed.</a:t>
            </a:r>
          </a:p>
          <a:p>
            <a:pPr>
              <a:buFont typeface="Wingdings" pitchFamily="2" charset="2"/>
              <a:buNone/>
            </a:pPr>
            <a:endParaRPr lang="en-US" sz="26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BD41-6198-4339-BBA2-04F3FAC7ECD4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/>
              <a:t>Penjadualan Antrian Multitingkat</a:t>
            </a:r>
          </a:p>
        </p:txBody>
      </p:sp>
      <p:pic>
        <p:nvPicPr>
          <p:cNvPr id="9319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89063" y="1582738"/>
            <a:ext cx="6534150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28B2-72DE-47CC-BE6F-9A5187FEAFE3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Antrian Multitingkat Berbalikan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Suatu proses dapat berpindah diantara beragam antrian;</a:t>
            </a:r>
          </a:p>
          <a:p>
            <a:pPr>
              <a:lnSpc>
                <a:spcPct val="90000"/>
              </a:lnSpc>
            </a:pPr>
            <a:r>
              <a:rPr lang="en-US"/>
              <a:t>Perlu feedback untuk penentuan proses naik/turun prioritasnya (dinamis):</a:t>
            </a:r>
          </a:p>
          <a:p>
            <a:pPr lvl="1">
              <a:lnSpc>
                <a:spcPct val="90000"/>
              </a:lnSpc>
            </a:pPr>
            <a:r>
              <a:rPr lang="en-US"/>
              <a:t>Aging dapat diimplementasikan sesuai dengan lama proses pada satu queue.</a:t>
            </a:r>
          </a:p>
          <a:p>
            <a:pPr lvl="1">
              <a:lnSpc>
                <a:spcPct val="90000"/>
              </a:lnSpc>
            </a:pPr>
            <a:r>
              <a:rPr lang="en-US"/>
              <a:t>Suatu proses yang menggunakan CPU sampai habis (tanpa I/O wait) =&gt; CPU-bound (bukan proses interaktif) dapat dipindahk ke queue dengan prioritas lebih rendah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616C5-EA46-4861-A5BF-8415DC812FE8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Antrian Multitingkat Berbalikan</a:t>
            </a:r>
          </a:p>
        </p:txBody>
      </p:sp>
      <p:pic>
        <p:nvPicPr>
          <p:cNvPr id="9523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5050" y="1420813"/>
            <a:ext cx="6545263" cy="430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7D7C1-27BD-4D76-9DB7-CD521AD082D4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/>
              <a:t>Penjadualan Multiple-Processor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779962"/>
          </a:xfrm>
        </p:spPr>
        <p:txBody>
          <a:bodyPr/>
          <a:lstStyle/>
          <a:p>
            <a:r>
              <a:rPr lang="en-US" sz="2600"/>
              <a:t>Penjadualan CPU lehih kompleks ketika terdapat multiple Processor</a:t>
            </a:r>
          </a:p>
          <a:p>
            <a:r>
              <a:rPr lang="en-US" sz="2600"/>
              <a:t>Processor yang homogen termasuk ke dalam multiprocessor</a:t>
            </a:r>
          </a:p>
          <a:p>
            <a:r>
              <a:rPr lang="en-US" sz="2600" i="1"/>
              <a:t>Homogeneous processors</a:t>
            </a:r>
            <a:r>
              <a:rPr lang="en-US" sz="2600"/>
              <a:t> within a multiprocessor.</a:t>
            </a:r>
          </a:p>
          <a:p>
            <a:r>
              <a:rPr lang="en-US" sz="2600" i="1"/>
              <a:t>Load sharing</a:t>
            </a:r>
            <a:r>
              <a:rPr lang="en-US" sz="2600"/>
              <a:t> </a:t>
            </a:r>
          </a:p>
          <a:p>
            <a:r>
              <a:rPr lang="en-US" sz="2600" i="1"/>
              <a:t>Asymmetric multiprocessing</a:t>
            </a:r>
            <a:r>
              <a:rPr lang="en-US" sz="2600"/>
              <a:t> – hanya ada satu processor yang dapat mengakses struktur sistem data,only one processor accesses the system data structures,sehingga meringankan kebutuhan sharing data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31E6B-575D-48F9-91E1-99A9F8C5DC2B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Penjadualan Real-Time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i="1"/>
              <a:t>Hard real-time</a:t>
            </a:r>
            <a:r>
              <a:rPr lang="en-US" sz="2600"/>
              <a:t> systems </a:t>
            </a:r>
          </a:p>
          <a:p>
            <a:pPr lvl="1"/>
            <a:r>
              <a:rPr lang="en-US" sz="2200"/>
              <a:t>Task kritis harus selesai dengan garansi waktu tertentu</a:t>
            </a:r>
          </a:p>
          <a:p>
            <a:pPr lvl="1"/>
            <a:r>
              <a:rPr lang="en-US" sz="2200"/>
              <a:t>OS akan melacak lamanya task tersebut dieksekusi (real time):</a:t>
            </a:r>
          </a:p>
          <a:p>
            <a:pPr lvl="2"/>
            <a:r>
              <a:rPr lang="en-US" sz="2100"/>
              <a:t>Mengetahui lama waktu system call, fungsi dan response dari hardware</a:t>
            </a:r>
          </a:p>
          <a:p>
            <a:pPr lvl="2"/>
            <a:r>
              <a:rPr lang="en-US" sz="2100"/>
              <a:t>Melakukan prediksi apakah task tersebut dapat dijalankan.</a:t>
            </a:r>
          </a:p>
          <a:p>
            <a:pPr lvl="1"/>
            <a:r>
              <a:rPr lang="en-US" sz="2200"/>
              <a:t>Mudah dilakukan untuk OS khusus pada peralatan/ pemakaian khusus (single task: control system)</a:t>
            </a:r>
          </a:p>
          <a:p>
            <a:pPr lvl="1"/>
            <a:r>
              <a:rPr lang="en-US" sz="2200"/>
              <a:t>Sulit untuk time-sharing sistim, virtual memory (faktor latency sebagian program aktif ada di disk).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4E27-4DD0-4510-A0D4-3E22FDDB7BD3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Penjadualan Real-Time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Soft real-time</a:t>
            </a:r>
            <a:r>
              <a:rPr lang="en-US"/>
              <a:t> systems</a:t>
            </a:r>
          </a:p>
          <a:p>
            <a:pPr lvl="1"/>
            <a:r>
              <a:rPr lang="en-US"/>
              <a:t>Membutuhkan penggunaan skema prioritas</a:t>
            </a:r>
          </a:p>
          <a:p>
            <a:pPr lvl="1"/>
            <a:r>
              <a:rPr lang="en-US"/>
              <a:t>Multimedia, highly interactive graphics</a:t>
            </a:r>
          </a:p>
          <a:p>
            <a:pPr lvl="1"/>
            <a:r>
              <a:rPr lang="en-US"/>
              <a:t>Prioritas tidak menurunkan over time</a:t>
            </a:r>
          </a:p>
          <a:p>
            <a:pPr lvl="1"/>
            <a:r>
              <a:rPr lang="en-US"/>
              <a:t>Dispancy latency yang rendah :</a:t>
            </a:r>
          </a:p>
          <a:p>
            <a:pPr lvl="2"/>
            <a:r>
              <a:rPr lang="en-US"/>
              <a:t>Penyisipan point preemsi sepanjang waktu system calls</a:t>
            </a:r>
          </a:p>
          <a:p>
            <a:pPr lvl="2"/>
            <a:r>
              <a:rPr lang="en-US"/>
              <a:t>Membuat keseluruhan kernel preemptable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C3FD-72BD-402C-8C57-7544024EBE45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Konsep Dasar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Memaksimalkan kinerja CPU melalui multiprogramming</a:t>
            </a:r>
          </a:p>
          <a:p>
            <a:r>
              <a:rPr lang="en-US"/>
              <a:t>CPU–I/O Burst Cycle – Eksekusi proses terdiri dari siklus eksekusi CPU dan I/O wait.</a:t>
            </a:r>
          </a:p>
          <a:p>
            <a:r>
              <a:rPr lang="en-US"/>
              <a:t>Pendistribusian CPU burst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824D2-69C0-4F94-93BA-FBA82D0CCE23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374650" y="206375"/>
            <a:ext cx="7924800" cy="1117600"/>
          </a:xfrm>
        </p:spPr>
        <p:txBody>
          <a:bodyPr/>
          <a:lstStyle/>
          <a:p>
            <a:r>
              <a:rPr lang="en-US" sz="3500"/>
              <a:t>Penggantian Rangkaian Urutan</a:t>
            </a:r>
            <a:br>
              <a:rPr lang="en-US" sz="3500"/>
            </a:br>
            <a:r>
              <a:rPr lang="en-US" sz="3500"/>
              <a:t> CPU dan I/O Burst</a:t>
            </a:r>
          </a:p>
        </p:txBody>
      </p:sp>
      <p:pic>
        <p:nvPicPr>
          <p:cNvPr id="54277" name="Picture 5"/>
          <p:cNvPicPr>
            <a:picLocks noChangeAspect="1" noChangeArrowheads="1"/>
          </p:cNvPicPr>
          <p:nvPr/>
        </p:nvPicPr>
        <p:blipFill>
          <a:blip r:embed="rId2"/>
          <a:srcRect l="38274" t="10310" r="40599" b="52560"/>
          <a:stretch>
            <a:fillRect/>
          </a:stretch>
        </p:blipFill>
        <p:spPr bwMode="auto">
          <a:xfrm>
            <a:off x="2727325" y="1571625"/>
            <a:ext cx="3413125" cy="4797425"/>
          </a:xfrm>
          <a:prstGeom prst="rect">
            <a:avLst/>
          </a:prstGeom>
          <a:noFill/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7BE62-32C5-44A1-A9CE-CBC6E6632EB4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Histogram CPU-burst Times</a:t>
            </a:r>
          </a:p>
        </p:txBody>
      </p:sp>
      <p:pic>
        <p:nvPicPr>
          <p:cNvPr id="55302" name="Picture 6"/>
          <p:cNvPicPr>
            <a:picLocks noChangeAspect="1" noChangeArrowheads="1"/>
          </p:cNvPicPr>
          <p:nvPr/>
        </p:nvPicPr>
        <p:blipFill>
          <a:blip r:embed="rId2"/>
          <a:srcRect l="1099" t="9616" r="389" b="9158"/>
          <a:stretch>
            <a:fillRect/>
          </a:stretch>
        </p:blipFill>
        <p:spPr bwMode="auto">
          <a:xfrm>
            <a:off x="1341438" y="1751013"/>
            <a:ext cx="6262687" cy="4130675"/>
          </a:xfrm>
          <a:prstGeom prst="rect">
            <a:avLst/>
          </a:prstGeom>
          <a:noFill/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A596F-FAD7-4218-A4FD-7F56E44CA8C9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Penjadual CPU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6075" y="1552575"/>
            <a:ext cx="8229600" cy="4883150"/>
          </a:xfrm>
        </p:spPr>
        <p:txBody>
          <a:bodyPr/>
          <a:lstStyle/>
          <a:p>
            <a:r>
              <a:rPr lang="en-US" sz="2600"/>
              <a:t>Algoritma scheduling:</a:t>
            </a:r>
          </a:p>
          <a:p>
            <a:pPr lvl="1"/>
            <a:r>
              <a:rPr lang="en-US" sz="2200" b="1"/>
              <a:t>Memilih </a:t>
            </a:r>
            <a:r>
              <a:rPr lang="en-US" sz="2200"/>
              <a:t>dari proses-proses yang berada di memori (ready to execute) dan memberikan jatah CPU ke salah </a:t>
            </a:r>
            <a:r>
              <a:rPr lang="en-US" sz="2200" b="1"/>
              <a:t>satu </a:t>
            </a:r>
            <a:r>
              <a:rPr lang="en-US" sz="2200"/>
              <a:t>proses tersebut.</a:t>
            </a:r>
          </a:p>
          <a:p>
            <a:r>
              <a:rPr lang="en-US" sz="2600"/>
              <a:t>Kapan keputusan untuk algoritma dilakukan:</a:t>
            </a:r>
          </a:p>
          <a:p>
            <a:pPr lvl="1"/>
            <a:r>
              <a:rPr lang="en-US" sz="2200"/>
              <a:t>Saat suatu proses:</a:t>
            </a:r>
          </a:p>
          <a:p>
            <a:pPr lvl="2">
              <a:buFont typeface="Wingdings" pitchFamily="2" charset="2"/>
              <a:buNone/>
            </a:pPr>
            <a:r>
              <a:rPr lang="en-US" sz="2100"/>
              <a:t>1.Switch dari status running ke waiting.</a:t>
            </a:r>
          </a:p>
          <a:p>
            <a:pPr lvl="2">
              <a:buFont typeface="Wingdings" pitchFamily="2" charset="2"/>
              <a:buNone/>
            </a:pPr>
            <a:r>
              <a:rPr lang="en-US" sz="2100"/>
              <a:t>2.Switch dari status running ke ready.</a:t>
            </a:r>
          </a:p>
          <a:p>
            <a:pPr lvl="2">
              <a:buFont typeface="Wingdings" pitchFamily="2" charset="2"/>
              <a:buNone/>
            </a:pPr>
            <a:r>
              <a:rPr lang="en-US" sz="2100"/>
              <a:t>3.Switch dari status waiting ke ready.</a:t>
            </a:r>
          </a:p>
          <a:p>
            <a:pPr lvl="2">
              <a:buFont typeface="Wingdings" pitchFamily="2" charset="2"/>
              <a:buNone/>
            </a:pPr>
            <a:r>
              <a:rPr lang="en-US" sz="2100"/>
              <a:t>4.Terminates.</a:t>
            </a:r>
          </a:p>
          <a:p>
            <a:pPr lvl="1"/>
            <a:r>
              <a:rPr lang="en-US" sz="2200"/>
              <a:t>Penjadualan 1 dan 4 termasuk nonpreemptive</a:t>
            </a:r>
          </a:p>
          <a:p>
            <a:pPr lvl="1"/>
            <a:r>
              <a:rPr lang="en-US" sz="2200"/>
              <a:t>Penjaudualan lainnya termasuk preemptive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30261-9874-4335-AB38-CD37D0A3961E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/>
              <a:t>Jenis Penjadualan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/>
              <a:t>Preemptive: OS dapat mengambil (secara interrupt, preempt) CPU dari satu proses setiap saat.</a:t>
            </a:r>
          </a:p>
          <a:p>
            <a:r>
              <a:rPr lang="en-US" sz="2600"/>
              <a:t>Non-preemptive: setiap proses secara sukarela (berkala) memberikan CPU ke OS.</a:t>
            </a:r>
          </a:p>
          <a:p>
            <a:r>
              <a:rPr lang="en-US" sz="2600"/>
              <a:t>Contoh:</a:t>
            </a:r>
          </a:p>
          <a:p>
            <a:pPr lvl="1"/>
            <a:r>
              <a:rPr lang="en-US" sz="2200"/>
              <a:t>Penjadualan untuk switch dari running ke wait atau terminate: </a:t>
            </a:r>
            <a:r>
              <a:rPr lang="en-US" sz="2200" i="1"/>
              <a:t>non-preemptive</a:t>
            </a:r>
            <a:r>
              <a:rPr lang="en-US" sz="2200"/>
              <a:t>.</a:t>
            </a:r>
          </a:p>
          <a:p>
            <a:pPr lvl="1"/>
            <a:r>
              <a:rPr lang="en-US" sz="2200"/>
              <a:t>Penjadualan proses dari running ke ready: </a:t>
            </a:r>
            <a:r>
              <a:rPr lang="en-US" sz="2200" i="1"/>
              <a:t>pre-emptive.</a:t>
            </a:r>
          </a:p>
          <a:p>
            <a:pPr lvl="2"/>
            <a:r>
              <a:rPr lang="en-US" sz="2100" i="1"/>
              <a:t>Prasyarat untuk OS real-time system.</a:t>
            </a:r>
            <a:endParaRPr lang="en-US" sz="2100"/>
          </a:p>
          <a:p>
            <a:pPr lvl="1">
              <a:buFont typeface="Wingdings" pitchFamily="2" charset="2"/>
              <a:buNone/>
            </a:pPr>
            <a:endParaRPr lang="en-US" sz="2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D5EA9-2192-449C-8CBA-68E94F89E5FD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Dispatcher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1638" y="1843088"/>
            <a:ext cx="8451850" cy="4411662"/>
          </a:xfrm>
        </p:spPr>
        <p:txBody>
          <a:bodyPr/>
          <a:lstStyle/>
          <a:p>
            <a:r>
              <a:rPr lang="en-US" sz="2600"/>
              <a:t>Modul Dispatcher: mengatur dan memberikan kontrol CPU kepada proses yang dipilih oleh “short-term scheduler”:</a:t>
            </a:r>
          </a:p>
          <a:p>
            <a:pPr lvl="1"/>
            <a:r>
              <a:rPr lang="en-US" sz="2200"/>
              <a:t>switching context</a:t>
            </a:r>
          </a:p>
          <a:p>
            <a:pPr lvl="1"/>
            <a:r>
              <a:rPr lang="en-US" sz="2200"/>
              <a:t>switching ke user mode</a:t>
            </a:r>
          </a:p>
          <a:p>
            <a:pPr lvl="1"/>
            <a:r>
              <a:rPr lang="en-US" sz="2200"/>
              <a:t>Melompat ke lokasi yang lebih tepat dari user program untuk memulai kembali program</a:t>
            </a:r>
          </a:p>
          <a:p>
            <a:r>
              <a:rPr lang="en-US" sz="2600" i="1"/>
              <a:t>Dispatch latency </a:t>
            </a:r>
            <a:r>
              <a:rPr lang="en-US" sz="2600"/>
              <a:t>– terdapat waktu yang terbuang (CPU idle) dimana dispatcher menghentikan satu proses dan menjalankan proses lain.</a:t>
            </a:r>
          </a:p>
          <a:p>
            <a:pPr lvl="1"/>
            <a:r>
              <a:rPr lang="en-US" sz="2200"/>
              <a:t>Save (proses lama) dan restrore (proses baru).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594C-9CA2-482A-8BCB-B41B07DA1700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Kriteria Penjadualan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8788" y="1779588"/>
            <a:ext cx="8164512" cy="4656137"/>
          </a:xfrm>
        </p:spPr>
        <p:txBody>
          <a:bodyPr/>
          <a:lstStyle/>
          <a:p>
            <a:r>
              <a:rPr lang="en-US" sz="2200" dirty="0" err="1"/>
              <a:t>Utilisasi</a:t>
            </a:r>
            <a:r>
              <a:rPr lang="en-US" sz="2200" dirty="0"/>
              <a:t> CPU: </a:t>
            </a:r>
            <a:r>
              <a:rPr lang="en-US" sz="2200" dirty="0" err="1"/>
              <a:t>menjadikan</a:t>
            </a:r>
            <a:r>
              <a:rPr lang="en-US" sz="2200" dirty="0"/>
              <a:t> CPU </a:t>
            </a:r>
            <a:r>
              <a:rPr lang="en-US" sz="2200" dirty="0" err="1"/>
              <a:t>terus</a:t>
            </a:r>
            <a:r>
              <a:rPr lang="en-US" sz="2200" dirty="0"/>
              <a:t> </a:t>
            </a:r>
            <a:r>
              <a:rPr lang="en-US" sz="2200" dirty="0" err="1"/>
              <a:t>menerus</a:t>
            </a:r>
            <a:r>
              <a:rPr lang="en-US" sz="2200" dirty="0"/>
              <a:t> </a:t>
            </a:r>
            <a:r>
              <a:rPr lang="en-US" sz="2200" dirty="0" err="1"/>
              <a:t>sibuk</a:t>
            </a:r>
            <a:r>
              <a:rPr lang="en-US" sz="2200" dirty="0"/>
              <a:t> (</a:t>
            </a:r>
            <a:r>
              <a:rPr lang="en-US" sz="2200" dirty="0" err="1"/>
              <a:t>menggunakan</a:t>
            </a:r>
            <a:r>
              <a:rPr lang="en-US" sz="2200" dirty="0"/>
              <a:t> CPU </a:t>
            </a:r>
            <a:r>
              <a:rPr lang="en-US" sz="2200" dirty="0" err="1"/>
              <a:t>semaksimal</a:t>
            </a:r>
            <a:r>
              <a:rPr lang="en-US" sz="2200" dirty="0"/>
              <a:t> </a:t>
            </a:r>
            <a:r>
              <a:rPr lang="en-US" sz="2200" dirty="0" err="1"/>
              <a:t>mungkin</a:t>
            </a:r>
            <a:r>
              <a:rPr lang="en-US" sz="2200" dirty="0"/>
              <a:t>).</a:t>
            </a:r>
          </a:p>
          <a:p>
            <a:r>
              <a:rPr lang="en-US" sz="2200" dirty="0"/>
              <a:t>Throughput: </a:t>
            </a:r>
            <a:r>
              <a:rPr lang="en-US" sz="2200" dirty="0" err="1"/>
              <a:t>maksimalkan</a:t>
            </a:r>
            <a:r>
              <a:rPr lang="en-US" sz="2200" dirty="0"/>
              <a:t> </a:t>
            </a:r>
            <a:r>
              <a:rPr lang="en-US" sz="2200" dirty="0" err="1"/>
              <a:t>jumlah</a:t>
            </a:r>
            <a:r>
              <a:rPr lang="en-US" sz="2200" dirty="0"/>
              <a:t> </a:t>
            </a:r>
            <a:r>
              <a:rPr lang="en-US" sz="2200" dirty="0" err="1"/>
              <a:t>proses</a:t>
            </a:r>
            <a:r>
              <a:rPr lang="en-US" sz="2200" dirty="0"/>
              <a:t> yang </a:t>
            </a:r>
            <a:r>
              <a:rPr lang="en-US" sz="2200" dirty="0" err="1"/>
              <a:t>selesai</a:t>
            </a:r>
            <a:r>
              <a:rPr lang="en-US" sz="2200" dirty="0"/>
              <a:t> </a:t>
            </a:r>
            <a:r>
              <a:rPr lang="en-US" sz="2200" dirty="0" err="1"/>
              <a:t>dijalankan</a:t>
            </a:r>
            <a:r>
              <a:rPr lang="en-US" sz="2200" dirty="0"/>
              <a:t> (per </a:t>
            </a:r>
            <a:r>
              <a:rPr lang="en-US" sz="2200" dirty="0" err="1"/>
              <a:t>satuan</a:t>
            </a:r>
            <a:r>
              <a:rPr lang="en-US" sz="2200" dirty="0"/>
              <a:t> </a:t>
            </a:r>
            <a:r>
              <a:rPr lang="en-US" sz="2200" dirty="0" err="1"/>
              <a:t>waktu</a:t>
            </a:r>
            <a:r>
              <a:rPr lang="en-US" sz="2200" dirty="0"/>
              <a:t>).</a:t>
            </a:r>
          </a:p>
          <a:p>
            <a:r>
              <a:rPr lang="en-US" sz="2200" dirty="0"/>
              <a:t>Turn around time: </a:t>
            </a:r>
            <a:r>
              <a:rPr lang="en-US" sz="2200" dirty="0" err="1"/>
              <a:t>minimalkan</a:t>
            </a:r>
            <a:r>
              <a:rPr lang="en-US" sz="2200" dirty="0"/>
              <a:t> </a:t>
            </a:r>
            <a:r>
              <a:rPr lang="en-US" sz="2200" dirty="0" err="1"/>
              <a:t>waktu</a:t>
            </a:r>
            <a:r>
              <a:rPr lang="en-US" sz="2200" dirty="0"/>
              <a:t> </a:t>
            </a:r>
            <a:r>
              <a:rPr lang="en-US" sz="2200" dirty="0" err="1"/>
              <a:t>selesai</a:t>
            </a:r>
            <a:r>
              <a:rPr lang="en-US" sz="2200" dirty="0"/>
              <a:t> </a:t>
            </a:r>
            <a:r>
              <a:rPr lang="en-US" sz="2200" dirty="0" err="1"/>
              <a:t>eksekusi</a:t>
            </a:r>
            <a:r>
              <a:rPr lang="en-US" sz="2200" dirty="0"/>
              <a:t> </a:t>
            </a:r>
            <a:r>
              <a:rPr lang="en-US" sz="2200" dirty="0" err="1"/>
              <a:t>suatu</a:t>
            </a:r>
            <a:r>
              <a:rPr lang="en-US" sz="2200" dirty="0"/>
              <a:t> </a:t>
            </a:r>
            <a:r>
              <a:rPr lang="en-US" sz="2200" dirty="0" err="1"/>
              <a:t>proses</a:t>
            </a:r>
            <a:r>
              <a:rPr lang="en-US" sz="2200" dirty="0"/>
              <a:t> (</a:t>
            </a:r>
            <a:r>
              <a:rPr lang="en-US" sz="2200" dirty="0" err="1"/>
              <a:t>sejak</a:t>
            </a:r>
            <a:r>
              <a:rPr lang="en-US" sz="2200" dirty="0"/>
              <a:t> </a:t>
            </a:r>
            <a:r>
              <a:rPr lang="en-US" sz="2200" dirty="0" err="1"/>
              <a:t>di</a:t>
            </a:r>
            <a:r>
              <a:rPr lang="en-US" sz="2200" dirty="0"/>
              <a:t> submit </a:t>
            </a:r>
            <a:r>
              <a:rPr lang="en-US" sz="2200" dirty="0" err="1"/>
              <a:t>sampai</a:t>
            </a:r>
            <a:r>
              <a:rPr lang="en-US" sz="2200" dirty="0"/>
              <a:t> </a:t>
            </a:r>
            <a:r>
              <a:rPr lang="en-US" sz="2200" dirty="0" err="1"/>
              <a:t>selesai</a:t>
            </a:r>
            <a:r>
              <a:rPr lang="en-US" sz="2200" dirty="0"/>
              <a:t>).</a:t>
            </a:r>
          </a:p>
          <a:p>
            <a:r>
              <a:rPr lang="en-US" sz="2200" dirty="0"/>
              <a:t>Waiting time: </a:t>
            </a:r>
            <a:r>
              <a:rPr lang="en-US" sz="2200" dirty="0" err="1"/>
              <a:t>minimalkan</a:t>
            </a:r>
            <a:r>
              <a:rPr lang="en-US" sz="2200" dirty="0"/>
              <a:t> </a:t>
            </a:r>
            <a:r>
              <a:rPr lang="en-US" sz="2200" dirty="0" err="1"/>
              <a:t>waktu</a:t>
            </a:r>
            <a:r>
              <a:rPr lang="en-US" sz="2200" dirty="0"/>
              <a:t> </a:t>
            </a:r>
            <a:r>
              <a:rPr lang="en-US" sz="2200" dirty="0" err="1"/>
              <a:t>tunggu</a:t>
            </a:r>
            <a:r>
              <a:rPr lang="en-US" sz="2200" dirty="0"/>
              <a:t> </a:t>
            </a:r>
            <a:r>
              <a:rPr lang="en-US" sz="2200" dirty="0" err="1"/>
              <a:t>proses</a:t>
            </a:r>
            <a:r>
              <a:rPr lang="en-US" sz="2200" dirty="0"/>
              <a:t> (</a:t>
            </a:r>
            <a:r>
              <a:rPr lang="en-US" sz="2200" dirty="0" err="1"/>
              <a:t>jumlah</a:t>
            </a:r>
            <a:r>
              <a:rPr lang="en-US" sz="2200" dirty="0"/>
              <a:t> </a:t>
            </a:r>
            <a:r>
              <a:rPr lang="en-US" sz="2200" dirty="0" err="1"/>
              <a:t>waktu</a:t>
            </a:r>
            <a:r>
              <a:rPr lang="en-US" sz="2200" dirty="0"/>
              <a:t> yang </a:t>
            </a:r>
            <a:r>
              <a:rPr lang="en-US" sz="2200" dirty="0" err="1"/>
              <a:t>dihabiskan</a:t>
            </a:r>
            <a:r>
              <a:rPr lang="en-US" sz="2200" dirty="0"/>
              <a:t> </a:t>
            </a:r>
            <a:r>
              <a:rPr lang="en-US" sz="2200" dirty="0" err="1"/>
              <a:t>menunggu</a:t>
            </a:r>
            <a:r>
              <a:rPr lang="en-US" sz="2200" dirty="0"/>
              <a:t> </a:t>
            </a:r>
            <a:r>
              <a:rPr lang="en-US" sz="2200" dirty="0" err="1"/>
              <a:t>di</a:t>
            </a:r>
            <a:r>
              <a:rPr lang="en-US" sz="2200" dirty="0"/>
              <a:t> ready queue).</a:t>
            </a:r>
          </a:p>
          <a:p>
            <a:r>
              <a:rPr lang="en-US" sz="2200" dirty="0"/>
              <a:t>Response time: </a:t>
            </a:r>
            <a:r>
              <a:rPr lang="en-US" sz="2200" dirty="0" err="1"/>
              <a:t>minimalkan</a:t>
            </a:r>
            <a:r>
              <a:rPr lang="en-US" sz="2200" dirty="0"/>
              <a:t> </a:t>
            </a:r>
            <a:r>
              <a:rPr lang="en-US" sz="2200" dirty="0" err="1"/>
              <a:t>waktu</a:t>
            </a:r>
            <a:r>
              <a:rPr lang="en-US" sz="2200" dirty="0"/>
              <a:t> response </a:t>
            </a:r>
            <a:r>
              <a:rPr lang="en-US" sz="2200" dirty="0" err="1"/>
              <a:t>dari</a:t>
            </a:r>
            <a:r>
              <a:rPr lang="en-US" sz="2200" dirty="0"/>
              <a:t> </a:t>
            </a:r>
            <a:r>
              <a:rPr lang="en-US" sz="2200" dirty="0" err="1"/>
              <a:t>sistim</a:t>
            </a:r>
            <a:r>
              <a:rPr lang="en-US" sz="2200" dirty="0"/>
              <a:t> </a:t>
            </a:r>
            <a:r>
              <a:rPr lang="en-US" sz="2200" dirty="0" err="1"/>
              <a:t>terhadap</a:t>
            </a:r>
            <a:r>
              <a:rPr lang="en-US" sz="2200" dirty="0"/>
              <a:t> user (</a:t>
            </a:r>
            <a:r>
              <a:rPr lang="en-US" sz="2200" dirty="0" err="1"/>
              <a:t>interaktif</a:t>
            </a:r>
            <a:r>
              <a:rPr lang="en-US" sz="2200" dirty="0"/>
              <a:t>, time-sharing system), </a:t>
            </a:r>
            <a:r>
              <a:rPr lang="en-US" sz="2200" dirty="0" err="1"/>
              <a:t>sehingga</a:t>
            </a:r>
            <a:r>
              <a:rPr lang="en-US" sz="2200" dirty="0"/>
              <a:t> </a:t>
            </a:r>
            <a:r>
              <a:rPr lang="en-US" sz="2200" dirty="0" err="1"/>
              <a:t>interaksi</a:t>
            </a:r>
            <a:r>
              <a:rPr lang="en-US" sz="2200" dirty="0"/>
              <a:t> </a:t>
            </a:r>
            <a:r>
              <a:rPr lang="en-US" sz="2200" dirty="0" err="1"/>
              <a:t>dapat</a:t>
            </a:r>
            <a:r>
              <a:rPr lang="en-US" sz="2200" dirty="0"/>
              <a:t> </a:t>
            </a:r>
            <a:r>
              <a:rPr lang="en-US" sz="2200" dirty="0" err="1"/>
              <a:t>berlangsung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cepat</a:t>
            </a:r>
            <a:r>
              <a:rPr lang="en-US" sz="2200" dirty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5806</TotalTime>
  <Words>1395</Words>
  <Application>Microsoft PowerPoint</Application>
  <PresentationFormat>On-screen Show (4:3)</PresentationFormat>
  <Paragraphs>261</Paragraphs>
  <Slides>28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Network</vt:lpstr>
      <vt:lpstr>Penjadualan CPU</vt:lpstr>
      <vt:lpstr>Penjadualan CPU</vt:lpstr>
      <vt:lpstr>Konsep Dasar</vt:lpstr>
      <vt:lpstr>Penggantian Rangkaian Urutan  CPU dan I/O Burst</vt:lpstr>
      <vt:lpstr>Histogram CPU-burst Times</vt:lpstr>
      <vt:lpstr>Penjadual CPU</vt:lpstr>
      <vt:lpstr>Jenis Penjadualan</vt:lpstr>
      <vt:lpstr>Dispatcher</vt:lpstr>
      <vt:lpstr>Kriteria Penjadualan</vt:lpstr>
      <vt:lpstr>Kriteria Penjadualan yang Optimal</vt:lpstr>
      <vt:lpstr>Algoritma Penjadualan</vt:lpstr>
      <vt:lpstr>First-Come, First-Served (FCFS)</vt:lpstr>
      <vt:lpstr>FCFS (Cont.)</vt:lpstr>
      <vt:lpstr>FCFS (Cont.)</vt:lpstr>
      <vt:lpstr>Shortest-Job-First (SJR)</vt:lpstr>
      <vt:lpstr>Contoh Non-Preemptive SJF</vt:lpstr>
      <vt:lpstr>Contoh Preemptive SJF</vt:lpstr>
      <vt:lpstr>Penjadualan Prioritas</vt:lpstr>
      <vt:lpstr>Round Robin (RR)</vt:lpstr>
      <vt:lpstr>Contoh RR (Q= 20)</vt:lpstr>
      <vt:lpstr>Waktu Kuantum  dan Waktu Context Switch</vt:lpstr>
      <vt:lpstr>Penjadualan Antrian Multitingkat</vt:lpstr>
      <vt:lpstr>Penjadualan Antrian Multitingkat</vt:lpstr>
      <vt:lpstr>Antrian Multitingkat Berbalikan</vt:lpstr>
      <vt:lpstr>Antrian Multitingkat Berbalikan</vt:lpstr>
      <vt:lpstr>Penjadualan Multiple-Processor</vt:lpstr>
      <vt:lpstr>Penjadualan Real-Time</vt:lpstr>
      <vt:lpstr>Penjadualan Real-Time</vt:lpstr>
    </vt:vector>
  </TitlesOfParts>
  <Company>Lucent Technologies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6:  CPU Scheduling</dc:title>
  <dc:creator>Marilyn Turnamian</dc:creator>
  <cp:lastModifiedBy>user</cp:lastModifiedBy>
  <cp:revision>91</cp:revision>
  <cp:lastPrinted>2001-06-14T14:25:09Z</cp:lastPrinted>
  <dcterms:created xsi:type="dcterms:W3CDTF">1999-07-20T17:58:50Z</dcterms:created>
  <dcterms:modified xsi:type="dcterms:W3CDTF">2014-12-18T08:57:58Z</dcterms:modified>
</cp:coreProperties>
</file>